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7ca20d77bea45dc" /><Relationship Type="http://schemas.openxmlformats.org/officeDocument/2006/relationships/extended-properties" Target="/docProps/app.xml" Id="Raa99137571eb4bb7" /><Relationship Type="http://schemas.openxmlformats.org/officeDocument/2006/relationships/officeDocument" Target="/ppt/presentation.xml" Id="Rda1126b3184d4d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64aa499c63427a"/>
  </p:sldMasterIdLst>
  <p:notesMasterIdLst>
    <p:notesMasterId xmlns:r="http://schemas.openxmlformats.org/officeDocument/2006/relationships" r:id="R3a88db5527714590"/>
  </p:notesMasterIdLst>
  <p:sldIdLst>
    <p:sldId xmlns:r="http://schemas.openxmlformats.org/officeDocument/2006/relationships" id="256" r:id="R6c0e77dd30c34ce1"/>
    <p:sldId xmlns:r="http://schemas.openxmlformats.org/officeDocument/2006/relationships" id="257" r:id="Re617af6d20004172"/>
    <p:sldId xmlns:r="http://schemas.openxmlformats.org/officeDocument/2006/relationships" id="258" r:id="R88f00b06ce774e3f"/>
    <p:sldId xmlns:r="http://schemas.openxmlformats.org/officeDocument/2006/relationships" id="259" r:id="Rccb87bdbde454d78"/>
    <p:sldId xmlns:r="http://schemas.openxmlformats.org/officeDocument/2006/relationships" id="260" r:id="Re713141694b64109"/>
    <p:sldId xmlns:r="http://schemas.openxmlformats.org/officeDocument/2006/relationships" id="261" r:id="Rf80b45866f454d7d"/>
    <p:sldId xmlns:r="http://schemas.openxmlformats.org/officeDocument/2006/relationships" id="262" r:id="R89fcd99c9a8747e7"/>
    <p:sldId xmlns:r="http://schemas.openxmlformats.org/officeDocument/2006/relationships" id="263" r:id="Rae73a959bf744ad4"/>
    <p:sldId xmlns:r="http://schemas.openxmlformats.org/officeDocument/2006/relationships" id="264" r:id="Rdf2c21d3b4f542ca"/>
    <p:sldId xmlns:r="http://schemas.openxmlformats.org/officeDocument/2006/relationships" id="265" r:id="R9e3a710ea49a4d64"/>
    <p:sldId xmlns:r="http://schemas.openxmlformats.org/officeDocument/2006/relationships" id="266" r:id="R5cd77d8a4a544cc5"/>
    <p:sldId xmlns:r="http://schemas.openxmlformats.org/officeDocument/2006/relationships" id="267" r:id="R2808899ee04d4ebf"/>
    <p:sldId xmlns:r="http://schemas.openxmlformats.org/officeDocument/2006/relationships" id="268" r:id="R5d3e227d06a94cc9"/>
    <p:sldId xmlns:r="http://schemas.openxmlformats.org/officeDocument/2006/relationships" id="269" r:id="R5166d038b37545db"/>
    <p:sldId xmlns:r="http://schemas.openxmlformats.org/officeDocument/2006/relationships" id="270" r:id="Rd3184eb669654502"/>
    <p:sldId xmlns:r="http://schemas.openxmlformats.org/officeDocument/2006/relationships" id="271" r:id="Re287ad0d7f0b414d"/>
    <p:sldId xmlns:r="http://schemas.openxmlformats.org/officeDocument/2006/relationships" id="272" r:id="R1f9c0613a28c4aeb"/>
    <p:sldId xmlns:r="http://schemas.openxmlformats.org/officeDocument/2006/relationships" id="273" r:id="R384977c9857c4c24"/>
    <p:sldId xmlns:r="http://schemas.openxmlformats.org/officeDocument/2006/relationships" id="274" r:id="Rad75ba40ffaf42ee"/>
    <p:sldId xmlns:r="http://schemas.openxmlformats.org/officeDocument/2006/relationships" id="275" r:id="Rea921353e5f04655"/>
    <p:sldId xmlns:r="http://schemas.openxmlformats.org/officeDocument/2006/relationships" id="276" r:id="R07dfb855fca04225"/>
    <p:sldId xmlns:r="http://schemas.openxmlformats.org/officeDocument/2006/relationships" id="277" r:id="Rf0b7be52837e47db"/>
    <p:sldId xmlns:r="http://schemas.openxmlformats.org/officeDocument/2006/relationships" id="278" r:id="R3b76fe5a1e7b4248"/>
    <p:sldId xmlns:r="http://schemas.openxmlformats.org/officeDocument/2006/relationships" id="279" r:id="Raafc856f2f1a4730"/>
    <p:sldId xmlns:r="http://schemas.openxmlformats.org/officeDocument/2006/relationships" id="280" r:id="R8bac95ff51074da1"/>
    <p:sldId xmlns:r="http://schemas.openxmlformats.org/officeDocument/2006/relationships" id="281" r:id="Rb6389f4f192c4bb8"/>
    <p:sldId xmlns:r="http://schemas.openxmlformats.org/officeDocument/2006/relationships" id="282" r:id="R61a312d7e8644a06"/>
    <p:sldId xmlns:r="http://schemas.openxmlformats.org/officeDocument/2006/relationships" id="283" r:id="Rcafef385936a481f"/>
    <p:sldId xmlns:r="http://schemas.openxmlformats.org/officeDocument/2006/relationships" id="284" r:id="R483f94db3dfa4ade"/>
    <p:sldId xmlns:r="http://schemas.openxmlformats.org/officeDocument/2006/relationships" id="285" r:id="R6db838ca02664d0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4285f1d59ac4cf1" /><Relationship Type="http://schemas.openxmlformats.org/officeDocument/2006/relationships/slideMaster" Target="/ppt/slideMasters/slideMaster1.xml" Id="R6b64aa499c63427a" /><Relationship Type="http://schemas.openxmlformats.org/officeDocument/2006/relationships/notesMaster" Target="/ppt/notesMasters/notesMaster1.xml" Id="R3a88db5527714590" /><Relationship Type="http://schemas.openxmlformats.org/officeDocument/2006/relationships/presProps" Target="/ppt/presProps.xml" Id="R91e325d538634a64" /><Relationship Type="http://schemas.openxmlformats.org/officeDocument/2006/relationships/viewProps" Target="/ppt/viewProps.xml" Id="R108a945dfc434bcb" /><Relationship Type="http://schemas.openxmlformats.org/officeDocument/2006/relationships/tableStyles" Target="/ppt/tableStyles.xml" Id="R1b6ac46258d24b29" /><Relationship Type="http://schemas.openxmlformats.org/officeDocument/2006/relationships/slide" Target="/ppt/slides/slide1.xml" Id="R6c0e77dd30c34ce1" /><Relationship Type="http://schemas.openxmlformats.org/officeDocument/2006/relationships/slide" Target="/ppt/slides/slide2.xml" Id="Re617af6d20004172" /><Relationship Type="http://schemas.openxmlformats.org/officeDocument/2006/relationships/slide" Target="/ppt/slides/slide3.xml" Id="R88f00b06ce774e3f" /><Relationship Type="http://schemas.openxmlformats.org/officeDocument/2006/relationships/slide" Target="/ppt/slides/slide4.xml" Id="Rccb87bdbde454d78" /><Relationship Type="http://schemas.openxmlformats.org/officeDocument/2006/relationships/slide" Target="/ppt/slides/slide5.xml" Id="Re713141694b64109" /><Relationship Type="http://schemas.openxmlformats.org/officeDocument/2006/relationships/slide" Target="/ppt/slides/slide6.xml" Id="Rf80b45866f454d7d" /><Relationship Type="http://schemas.openxmlformats.org/officeDocument/2006/relationships/slide" Target="/ppt/slides/slide7.xml" Id="R89fcd99c9a8747e7" /><Relationship Type="http://schemas.openxmlformats.org/officeDocument/2006/relationships/slide" Target="/ppt/slides/slide8.xml" Id="Rae73a959bf744ad4" /><Relationship Type="http://schemas.openxmlformats.org/officeDocument/2006/relationships/slide" Target="/ppt/slides/slide9.xml" Id="Rdf2c21d3b4f542ca" /><Relationship Type="http://schemas.openxmlformats.org/officeDocument/2006/relationships/slide" Target="/ppt/slides/slide10.xml" Id="R9e3a710ea49a4d64" /><Relationship Type="http://schemas.openxmlformats.org/officeDocument/2006/relationships/slide" Target="/ppt/slides/slide11.xml" Id="R5cd77d8a4a544cc5" /><Relationship Type="http://schemas.openxmlformats.org/officeDocument/2006/relationships/slide" Target="/ppt/slides/slide12.xml" Id="R2808899ee04d4ebf" /><Relationship Type="http://schemas.openxmlformats.org/officeDocument/2006/relationships/slide" Target="/ppt/slides/slide13.xml" Id="R5d3e227d06a94cc9" /><Relationship Type="http://schemas.openxmlformats.org/officeDocument/2006/relationships/slide" Target="/ppt/slides/slide14.xml" Id="R5166d038b37545db" /><Relationship Type="http://schemas.openxmlformats.org/officeDocument/2006/relationships/slide" Target="/ppt/slides/slide15.xml" Id="Rd3184eb669654502" /><Relationship Type="http://schemas.openxmlformats.org/officeDocument/2006/relationships/slide" Target="/ppt/slides/slide16.xml" Id="Re287ad0d7f0b414d" /><Relationship Type="http://schemas.openxmlformats.org/officeDocument/2006/relationships/slide" Target="/ppt/slides/slide17.xml" Id="R1f9c0613a28c4aeb" /><Relationship Type="http://schemas.openxmlformats.org/officeDocument/2006/relationships/slide" Target="/ppt/slides/slide18.xml" Id="R384977c9857c4c24" /><Relationship Type="http://schemas.openxmlformats.org/officeDocument/2006/relationships/slide" Target="/ppt/slides/slide19.xml" Id="Rad75ba40ffaf42ee" /><Relationship Type="http://schemas.openxmlformats.org/officeDocument/2006/relationships/slide" Target="/ppt/slides/slide20.xml" Id="Rea921353e5f04655" /><Relationship Type="http://schemas.openxmlformats.org/officeDocument/2006/relationships/slide" Target="/ppt/slides/slide21.xml" Id="R07dfb855fca04225" /><Relationship Type="http://schemas.openxmlformats.org/officeDocument/2006/relationships/slide" Target="/ppt/slides/slide22.xml" Id="Rf0b7be52837e47db" /><Relationship Type="http://schemas.openxmlformats.org/officeDocument/2006/relationships/slide" Target="/ppt/slides/slide23.xml" Id="R3b76fe5a1e7b4248" /><Relationship Type="http://schemas.openxmlformats.org/officeDocument/2006/relationships/slide" Target="/ppt/slides/slide24.xml" Id="Raafc856f2f1a4730" /><Relationship Type="http://schemas.openxmlformats.org/officeDocument/2006/relationships/slide" Target="/ppt/slides/slide25.xml" Id="R8bac95ff51074da1" /><Relationship Type="http://schemas.openxmlformats.org/officeDocument/2006/relationships/slide" Target="/ppt/slides/slide26.xml" Id="Rb6389f4f192c4bb8" /><Relationship Type="http://schemas.openxmlformats.org/officeDocument/2006/relationships/slide" Target="/ppt/slides/slide27.xml" Id="R61a312d7e8644a06" /><Relationship Type="http://schemas.openxmlformats.org/officeDocument/2006/relationships/slide" Target="/ppt/slides/slide28.xml" Id="Rcafef385936a481f" /><Relationship Type="http://schemas.openxmlformats.org/officeDocument/2006/relationships/slide" Target="/ppt/slides/slide29.xml" Id="R483f94db3dfa4ade" /><Relationship Type="http://schemas.openxmlformats.org/officeDocument/2006/relationships/slide" Target="/ppt/slides/slide30.xml" Id="R6db838ca02664d0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baf3c56144649f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a1429e7f94a486b" /><Relationship Type="http://schemas.openxmlformats.org/officeDocument/2006/relationships/notesMaster" Target="/ppt/notesMasters/notesMaster1.xml" Id="Rf6425265ab5c470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59ba31b6f36446d" /><Relationship Type="http://schemas.openxmlformats.org/officeDocument/2006/relationships/notesMaster" Target="/ppt/notesMasters/notesMaster1.xml" Id="Re63f959f8bee4e2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9a6ed7154b14978" /><Relationship Type="http://schemas.openxmlformats.org/officeDocument/2006/relationships/notesMaster" Target="/ppt/notesMasters/notesMaster1.xml" Id="R3658de8fce2a4d0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627111c1ce14464" /><Relationship Type="http://schemas.openxmlformats.org/officeDocument/2006/relationships/notesMaster" Target="/ppt/notesMasters/notesMaster1.xml" Id="Rc86769629d3e477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b4555f2c5484be0" /><Relationship Type="http://schemas.openxmlformats.org/officeDocument/2006/relationships/notesMaster" Target="/ppt/notesMasters/notesMaster1.xml" Id="Rec4d8e58f326499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3248e391a354d5d" /><Relationship Type="http://schemas.openxmlformats.org/officeDocument/2006/relationships/notesMaster" Target="/ppt/notesMasters/notesMaster1.xml" Id="Rd15655eb0f72457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015b773b76e465d" /><Relationship Type="http://schemas.openxmlformats.org/officeDocument/2006/relationships/notesMaster" Target="/ppt/notesMasters/notesMaster1.xml" Id="Ra9ebcb4017de4df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985d2aca3b74030" /><Relationship Type="http://schemas.openxmlformats.org/officeDocument/2006/relationships/notesMaster" Target="/ppt/notesMasters/notesMaster1.xml" Id="R9285d573ac064dc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c14781b8cd64ff8" /><Relationship Type="http://schemas.openxmlformats.org/officeDocument/2006/relationships/notesMaster" Target="/ppt/notesMasters/notesMaster1.xml" Id="R6bf6d4bc4420403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c5bb7c5c8e942b5" /><Relationship Type="http://schemas.openxmlformats.org/officeDocument/2006/relationships/notesMaster" Target="/ppt/notesMasters/notesMaster1.xml" Id="R44ff97e55d604ae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351c02fdb084366" /><Relationship Type="http://schemas.openxmlformats.org/officeDocument/2006/relationships/notesMaster" Target="/ppt/notesMasters/notesMaster1.xml" Id="R953e57f042d345b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38ef907b97840d8" /><Relationship Type="http://schemas.openxmlformats.org/officeDocument/2006/relationships/notesMaster" Target="/ppt/notesMasters/notesMaster1.xml" Id="R345e4976dbce4b7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8109055dd5e4997" /><Relationship Type="http://schemas.openxmlformats.org/officeDocument/2006/relationships/notesMaster" Target="/ppt/notesMasters/notesMaster1.xml" Id="R953561c6d71a41e6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468922e7c2134ceb" /><Relationship Type="http://schemas.openxmlformats.org/officeDocument/2006/relationships/notesMaster" Target="/ppt/notesMasters/notesMaster1.xml" Id="Rdefa3c14974842ec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dc951413eb1a4471" /><Relationship Type="http://schemas.openxmlformats.org/officeDocument/2006/relationships/notesMaster" Target="/ppt/notesMasters/notesMaster1.xml" Id="R6e17c863032c4c71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c4076347eb32410c" /><Relationship Type="http://schemas.openxmlformats.org/officeDocument/2006/relationships/notesMaster" Target="/ppt/notesMasters/notesMaster1.xml" Id="Rb7fe56ae6b2e4a7f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d1911ec429f3444a" /><Relationship Type="http://schemas.openxmlformats.org/officeDocument/2006/relationships/notesMaster" Target="/ppt/notesMasters/notesMaster1.xml" Id="Rd605bd4463c24db4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7c6c5fecfb5c4319" /><Relationship Type="http://schemas.openxmlformats.org/officeDocument/2006/relationships/notesMaster" Target="/ppt/notesMasters/notesMaster1.xml" Id="R5b48b8a9bd014c3f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78eeb7808670408f" /><Relationship Type="http://schemas.openxmlformats.org/officeDocument/2006/relationships/notesMaster" Target="/ppt/notesMasters/notesMaster1.xml" Id="Rc79975a1e8e040e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0bd8983760334abb" /><Relationship Type="http://schemas.openxmlformats.org/officeDocument/2006/relationships/notesMaster" Target="/ppt/notesMasters/notesMaster1.xml" Id="R29ec4ff6a5a341c6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79ac9a1af83b4d15" /><Relationship Type="http://schemas.openxmlformats.org/officeDocument/2006/relationships/notesMaster" Target="/ppt/notesMasters/notesMaster1.xml" Id="Rb93b3d88ed4e40e4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ff3d919fd4a141e6" /><Relationship Type="http://schemas.openxmlformats.org/officeDocument/2006/relationships/notesMaster" Target="/ppt/notesMasters/notesMaster1.xml" Id="R759511ff43e2441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8e6e48ea4e74824" /><Relationship Type="http://schemas.openxmlformats.org/officeDocument/2006/relationships/notesMaster" Target="/ppt/notesMasters/notesMaster1.xml" Id="Re1f3b7a799d8491d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0ea7eb3cf7e540fb" /><Relationship Type="http://schemas.openxmlformats.org/officeDocument/2006/relationships/notesMaster" Target="/ppt/notesMasters/notesMaster1.xml" Id="Rd0a24a4b366b426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08942f8f844402b" /><Relationship Type="http://schemas.openxmlformats.org/officeDocument/2006/relationships/notesMaster" Target="/ppt/notesMasters/notesMaster1.xml" Id="R49b31a99caf84ed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b11ddf55b20472e" /><Relationship Type="http://schemas.openxmlformats.org/officeDocument/2006/relationships/notesMaster" Target="/ppt/notesMasters/notesMaster1.xml" Id="Re6bd59b7d194433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86c0df5825c4329" /><Relationship Type="http://schemas.openxmlformats.org/officeDocument/2006/relationships/notesMaster" Target="/ppt/notesMasters/notesMaster1.xml" Id="R9985452acddf49b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1f16b195cf545bd" /><Relationship Type="http://schemas.openxmlformats.org/officeDocument/2006/relationships/notesMaster" Target="/ppt/notesMasters/notesMaster1.xml" Id="Ra039c78ce5874fa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abe4e0cce9c4646" /><Relationship Type="http://schemas.openxmlformats.org/officeDocument/2006/relationships/notesMaster" Target="/ppt/notesMasters/notesMaster1.xml" Id="Rf0ec45a6910b463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382a8293f564f90" /><Relationship Type="http://schemas.openxmlformats.org/officeDocument/2006/relationships/notesMaster" Target="/ppt/notesMasters/notesMaster1.xml" Id="Rd68387a14b2b41d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35166611a4c2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78fe9081e4850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4ca4d91c749f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f2c9ae43a406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842a1c74541e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acb75a9984bc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ccaec89e14758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ee6e35820483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280d2f6484ab7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d4608aaa049d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d9d09f73c40e9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56CEC3E-FFFC-7422-6400-9C73E2BD0B3F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1524000" y="1122363"/>
            <a:ext cx="9144000" cy="2387600"/>
          </a:xfrm>
        </p:spPr>
        <p:txBody>
          <a:bodyPr xmlns:a="http://schemas.openxmlformats.org/drawingml/2006/main" anchor="b"/>
          <a:lstStyle xmlns:a="http://schemas.openxmlformats.org/drawingml/2006/main">
            <a:lvl1pPr algn="ctr">
              <a:buNone/>
              <a:defRPr sz="6000"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4B12B510-FBBE-B95C-B13D-2327EFFF195E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602038"/>
            <a:ext cx="9144000" cy="1655762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CCD271B-5A92-8AE7-C4A4-2487F0E2EF1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CA68D45-A9B7-7A47-A14B-12A81A4AF179}" type="datetimeFigureOut">
              <a:t>7/22/26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CB1D255-15C8-13D4-2106-7B808384068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4B019CC-A187-253B-2B2B-A76BE6C80FE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9516874-8EB6-DD44-888F-B273DDE7D111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BD06BD9-E97D-17E7-BC6A-532DC87D5DC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B94F42ED-15F9-73B5-6BEA-2CDB5374B23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BDD790A-C8B9-C163-7752-8C214E8685B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CA68D45-A9B7-7A47-A14B-12A81A4AF179}" type="datetimeFigureOut">
              <a:t>7/22/26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A2999292-1221-B6F6-67BB-E49FFF81484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7CD2C01-8704-B643-8B0B-EB44F41269B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9516874-8EB6-DD44-888F-B273DDE7D111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EAC39900-2DA2-B922-EBE2-B738BC245D6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724900" y="365125"/>
            <a:ext cx="26289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1564888B-31C4-2FB2-9A8E-8FE278F2178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365125"/>
            <a:ext cx="77343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0D7D607-6749-3739-A6BA-2EECD0C221E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CA68D45-A9B7-7A47-A14B-12A81A4AF179}" type="datetimeFigureOut">
              <a:t>7/22/26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E97E2AC-6FAE-84C0-F69A-15CF42F64BC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14943EF-F557-8076-A179-7FC0D718F4D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9516874-8EB6-DD44-888F-B273DDE7D111}" type="slidenum">
              <a:t>‹#›</a:t>
            </a:fld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2CC2C4A-DD54-1DF4-D820-F36BBD6AC26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652EB07-90CF-2192-CC0F-69B01A47FF0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85C7FF8-4214-A85C-B1EC-FF8D47D3016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CA68D45-A9B7-7A47-A14B-12A81A4AF179}" type="datetimeFigureOut">
              <a:t>7/22/26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CD4096B-9BBC-043E-7B5F-E1AF34BA47C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7EB8A34-1567-76DC-3C1D-138E73CBA40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9516874-8EB6-DD44-888F-B273DDE7D111}" type="slidenum"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6FBD5A7-DFA8-ECF1-9A02-37362D805FD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1850" y="1709738"/>
            <a:ext cx="10515600" cy="2852737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6000"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868E25CA-5474-E618-0D64-1BEBAC77F02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1850" y="4589463"/>
            <a:ext cx="10515600" cy="1500187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B68E7837-364D-F6C1-0624-8F925DF0D41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CA68D45-A9B7-7A47-A14B-12A81A4AF179}" type="datetimeFigureOut">
              <a:t>7/22/26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3622683-CE84-C647-8CF7-EE61BA51F00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83F0428-E0B5-DEE6-B31B-550CBD45A24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9516874-8EB6-DD44-888F-B273DDE7D111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9FCE91D-D8DD-F0DE-B9E4-EF7A98F2792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B0023BB-D7AD-35E8-224B-29D212CC503D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5099666B-4935-2486-2DCD-8E966F0FB175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B9CD9F36-3BCB-B887-C18D-18893517CB4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CA68D45-A9B7-7A47-A14B-12A81A4AF179}" type="datetimeFigureOut">
              <a:t>7/22/26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F5726B9C-B459-E8D2-D72C-23767CEF36D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5D48FDCD-0AD7-DCEE-3BE9-C0166089B5F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9516874-8EB6-DD44-888F-B273DDE7D111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CB510E2-0CD0-6B22-51C5-581A4B5D25D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725F865C-907F-D9A6-5934-80BB2FE2EF0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9788" y="1681163"/>
            <a:ext cx="5157787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24DB151B-F785-0F0D-2B8A-F9F6E743DE15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839788" y="2505075"/>
            <a:ext cx="5157787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8A64616A-3721-5C7D-87F6-EB1148E98275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6172200" y="1681163"/>
            <a:ext cx="5183188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C3938A8C-97A9-4532-E138-EA0E683C6D50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6172200" y="2505075"/>
            <a:ext cx="5183188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318A77E-5D36-5595-3EB9-88564F94CF5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CA68D45-A9B7-7A47-A14B-12A81A4AF179}" type="datetimeFigureOut">
              <a:t>7/22/26</a:t>
            </a:fld>
            <a:endParaRPr/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748E465-0927-3EE6-BBF0-45C52C12437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9F4C380D-7295-E8F2-03C1-F9E6881AA39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9516874-8EB6-DD44-888F-B273DDE7D111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7C8A552-5D95-985B-5494-DF8A9FB3E93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2CB9158E-4A21-FA25-14DD-4BB69F79956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CA68D45-A9B7-7A47-A14B-12A81A4AF179}" type="datetimeFigureOut">
              <a:t>7/22/26</a:t>
            </a:fld>
            <a:endParaRPr/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63C4A4D3-1A51-9B7E-C59C-8A0B72E969C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3ECE896C-70A1-000E-F951-FCA9F1BE1C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9516874-8EB6-DD44-888F-B273DDE7D111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2305D10E-8377-4CF6-3E92-81AEFC16ACC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CA68D45-A9B7-7A47-A14B-12A81A4AF179}" type="datetimeFigureOut">
              <a:t>7/22/26</a:t>
            </a:fld>
            <a:endParaRPr/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3E381026-54EE-8DBA-5692-F649BEEF749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2C3F3DE0-5996-8CC8-1D1B-3F64BEE9F14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9516874-8EB6-DD44-888F-B273DDE7D111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F9E4580-BB8C-CBA1-2F37-6DD55E2BDA6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929026FB-6076-1994-D75E-DFFAD7C78021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6D3F54CE-440C-B5C6-CDE5-00F683B8CD4A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519170C4-1AFA-A207-5A9B-BA37741D552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CA68D45-A9B7-7A47-A14B-12A81A4AF179}" type="datetimeFigureOut">
              <a:t>7/22/26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95A7718A-09A5-8260-380C-0EB7A9C5122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3EC03AA-49D3-94C0-8FD0-27E7D33F33C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9516874-8EB6-DD44-888F-B273DDE7D111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D75CFD3-9DAD-1CA5-6035-8A9BD491AFA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E9FDDD2B-90C5-1887-BA44-CC9C97276DF6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30C3E3A1-5A0C-E403-5250-B37B63A44042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45CEB0D2-43C6-8765-0D0E-B6B23569CB0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CA68D45-A9B7-7A47-A14B-12A81A4AF179}" type="datetimeFigureOut">
              <a:t>7/22/26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0C01DED8-AE48-0A2D-7F48-EC2FC20AAD3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923769E3-C6AA-3190-FDBE-C7BDDEBFCE7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9516874-8EB6-DD44-888F-B273DDE7D111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7e4c595933046fd" /><Relationship Type="http://schemas.openxmlformats.org/officeDocument/2006/relationships/slideLayout" Target="/ppt/slideLayouts/slideLayout1.xml" Id="R0741a6ad313f4470" /><Relationship Type="http://schemas.openxmlformats.org/officeDocument/2006/relationships/slideLayout" Target="/ppt/slideLayouts/slideLayout2.xml" Id="Racdf6cf0fe6440cf" /><Relationship Type="http://schemas.openxmlformats.org/officeDocument/2006/relationships/slideLayout" Target="/ppt/slideLayouts/slideLayout3.xml" Id="R95b746eb45514002" /><Relationship Type="http://schemas.openxmlformats.org/officeDocument/2006/relationships/slideLayout" Target="/ppt/slideLayouts/slideLayout4.xml" Id="Rdd4063d81fc74563" /><Relationship Type="http://schemas.openxmlformats.org/officeDocument/2006/relationships/slideLayout" Target="/ppt/slideLayouts/slideLayout5.xml" Id="R33398506e0894dfd" /><Relationship Type="http://schemas.openxmlformats.org/officeDocument/2006/relationships/slideLayout" Target="/ppt/slideLayouts/slideLayout6.xml" Id="R3e3ada05785341c4" /><Relationship Type="http://schemas.openxmlformats.org/officeDocument/2006/relationships/slideLayout" Target="/ppt/slideLayouts/slideLayout7.xml" Id="R82b9f137cbab433f" /><Relationship Type="http://schemas.openxmlformats.org/officeDocument/2006/relationships/slideLayout" Target="/ppt/slideLayouts/slideLayout8.xml" Id="R02ee047964fd4bcb" /><Relationship Type="http://schemas.openxmlformats.org/officeDocument/2006/relationships/slideLayout" Target="/ppt/slideLayouts/slideLayout9.xml" Id="Rbe8b5a46b67540fc" /><Relationship Type="http://schemas.openxmlformats.org/officeDocument/2006/relationships/slideLayout" Target="/ppt/slideLayouts/slideLayout10.xml" Id="R0a0ade4e9f11444e" /><Relationship Type="http://schemas.openxmlformats.org/officeDocument/2006/relationships/slideLayout" Target="/ppt/slideLayouts/slideLayout11.xml" Id="Rc068aaacc02348b0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B8B35970-A898-79B6-ED96-2BD16A1D136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1F6EB0EC-3082-8F61-B56D-7A4FC89A7BD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7FE5CFB-2EF1-39A5-9860-D874A250007D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8382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ACA68D45-A9B7-7A47-A14B-12A81A4AF179}" type="datetimeFigureOut">
              <a:t>7/22/26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63EF360-F1D5-5952-BAF9-98B06E430A65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4038600" y="6356350"/>
            <a:ext cx="41148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E08C17A-410E-CD80-5659-1660C83A838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86106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9516874-8EB6-DD44-888F-B273DDE7D111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1a6ad313f4470"/>
    <p:sldLayoutId xmlns:r="http://schemas.openxmlformats.org/officeDocument/2006/relationships" id="2147483650" r:id="Racdf6cf0fe6440cf"/>
    <p:sldLayoutId xmlns:r="http://schemas.openxmlformats.org/officeDocument/2006/relationships" id="2147483651" r:id="R95b746eb45514002"/>
    <p:sldLayoutId xmlns:r="http://schemas.openxmlformats.org/officeDocument/2006/relationships" id="2147483652" r:id="Rdd4063d81fc74563"/>
    <p:sldLayoutId xmlns:r="http://schemas.openxmlformats.org/officeDocument/2006/relationships" id="2147483653" r:id="R33398506e0894dfd"/>
    <p:sldLayoutId xmlns:r="http://schemas.openxmlformats.org/officeDocument/2006/relationships" id="2147483654" r:id="R3e3ada05785341c4"/>
    <p:sldLayoutId xmlns:r="http://schemas.openxmlformats.org/officeDocument/2006/relationships" id="2147483655" r:id="R82b9f137cbab433f"/>
    <p:sldLayoutId xmlns:r="http://schemas.openxmlformats.org/officeDocument/2006/relationships" id="2147483656" r:id="R02ee047964fd4bcb"/>
    <p:sldLayoutId xmlns:r="http://schemas.openxmlformats.org/officeDocument/2006/relationships" id="2147483657" r:id="Rbe8b5a46b67540fc"/>
    <p:sldLayoutId xmlns:r="http://schemas.openxmlformats.org/officeDocument/2006/relationships" id="2147483658" r:id="R0a0ade4e9f11444e"/>
    <p:sldLayoutId xmlns:r="http://schemas.openxmlformats.org/officeDocument/2006/relationships" id="2147483659" r:id="Rc068aaacc02348b0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dde33f4c8499a" /><Relationship Type="http://schemas.openxmlformats.org/officeDocument/2006/relationships/notesSlide" Target="/ppt/notesSlides/notesSlide1.xml" Id="R2bbc90614073476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6bb0e9b166d3486b" /><Relationship Type="http://schemas.openxmlformats.org/officeDocument/2006/relationships/notesSlide" Target="/ppt/notesSlides/notesSlide10.xml" Id="R8ecef06364c5455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03da22f855b4fbb" /><Relationship Type="http://schemas.openxmlformats.org/officeDocument/2006/relationships/image" Target="/ppt/media/image2.jpeg" Id="Re5b3e59e15f54218" /><Relationship Type="http://schemas.openxmlformats.org/officeDocument/2006/relationships/notesSlide" Target="/ppt/notesSlides/notesSlide11.xml" Id="R89f9a4d1b0a14d8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75d37ca65884923" /><Relationship Type="http://schemas.openxmlformats.org/officeDocument/2006/relationships/image" Target="/ppt/media/image3.jpeg" Id="R2be77ade2cb14a3e" /><Relationship Type="http://schemas.openxmlformats.org/officeDocument/2006/relationships/notesSlide" Target="/ppt/notesSlides/notesSlide12.xml" Id="Read692e9b7a14b0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fb3df0607704c38" /><Relationship Type="http://schemas.openxmlformats.org/officeDocument/2006/relationships/notesSlide" Target="/ppt/notesSlides/notesSlide13.xml" Id="R45b78253ef4048f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9672d60430543e9" /><Relationship Type="http://schemas.openxmlformats.org/officeDocument/2006/relationships/image" Target="/ppt/media/image4.jpeg" Id="Rc8a3b3ff89a94d51" /><Relationship Type="http://schemas.openxmlformats.org/officeDocument/2006/relationships/notesSlide" Target="/ppt/notesSlides/notesSlide14.xml" Id="Rd941938e2c834ff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d4881417c4e9d" /><Relationship Type="http://schemas.openxmlformats.org/officeDocument/2006/relationships/image" Target="/ppt/media/image5.jpeg" Id="Rba582e718741492b" /><Relationship Type="http://schemas.openxmlformats.org/officeDocument/2006/relationships/notesSlide" Target="/ppt/notesSlides/notesSlide15.xml" Id="R9ff8049bee4343a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fe9418241cf4bfb" /><Relationship Type="http://schemas.openxmlformats.org/officeDocument/2006/relationships/image" Target="/ppt/media/image6.jpeg" Id="R0f902210eff343c5" /><Relationship Type="http://schemas.openxmlformats.org/officeDocument/2006/relationships/notesSlide" Target="/ppt/notesSlides/notesSlide16.xml" Id="Rffd157258bc8435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b7b98960554a4274" /><Relationship Type="http://schemas.openxmlformats.org/officeDocument/2006/relationships/image" Target="/ppt/media/image7.jpeg" Id="R0587c3f3c0854c0e" /><Relationship Type="http://schemas.openxmlformats.org/officeDocument/2006/relationships/notesSlide" Target="/ppt/notesSlides/notesSlide17.xml" Id="Rf8ad1c2542a74be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acd0328404dba" /><Relationship Type="http://schemas.openxmlformats.org/officeDocument/2006/relationships/notesSlide" Target="/ppt/notesSlides/notesSlide18.xml" Id="Rb619fd7c854b4f1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2251a9d554080" /><Relationship Type="http://schemas.openxmlformats.org/officeDocument/2006/relationships/notesSlide" Target="/ppt/notesSlides/notesSlide19.xml" Id="R2a223165644345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4f4ad6c144f42" /><Relationship Type="http://schemas.openxmlformats.org/officeDocument/2006/relationships/notesSlide" Target="/ppt/notesSlides/notesSlide2.xml" Id="R357b1ab3f3ab497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77520803f4acd" /><Relationship Type="http://schemas.openxmlformats.org/officeDocument/2006/relationships/image" Target="/ppt/media/image8.jpeg" Id="Rd5da92558d364eba" /><Relationship Type="http://schemas.openxmlformats.org/officeDocument/2006/relationships/notesSlide" Target="/ppt/notesSlides/notesSlide20.xml" Id="R0a5686e168f6470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0cb1b50641fc" /><Relationship Type="http://schemas.openxmlformats.org/officeDocument/2006/relationships/notesSlide" Target="/ppt/notesSlides/notesSlide21.xml" Id="R2127afaa0728409c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63719608c794cb0" /><Relationship Type="http://schemas.openxmlformats.org/officeDocument/2006/relationships/image" Target="/ppt/media/image9.jpeg" Id="Ra14872b6d6534f91" /><Relationship Type="http://schemas.openxmlformats.org/officeDocument/2006/relationships/notesSlide" Target="/ppt/notesSlides/notesSlide22.xml" Id="R37190aa8ac85411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e712b9cad4a47" /><Relationship Type="http://schemas.openxmlformats.org/officeDocument/2006/relationships/notesSlide" Target="/ppt/notesSlides/notesSlide23.xml" Id="R0dad802b6ef34080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79e061485446b" /><Relationship Type="http://schemas.openxmlformats.org/officeDocument/2006/relationships/image" Target="/ppt/media/image10.jpeg" Id="R3cc0e7fe32f04fb0" /><Relationship Type="http://schemas.openxmlformats.org/officeDocument/2006/relationships/notesSlide" Target="/ppt/notesSlides/notesSlide24.xml" Id="Rca1a433eecf34450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0b4b0997940f1" /><Relationship Type="http://schemas.openxmlformats.org/officeDocument/2006/relationships/notesSlide" Target="/ppt/notesSlides/notesSlide25.xml" Id="R0dedd9fab2594a4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7b475e8ea45fc" /><Relationship Type="http://schemas.openxmlformats.org/officeDocument/2006/relationships/notesSlide" Target="/ppt/notesSlides/notesSlide26.xml" Id="R527786ae88e84254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12c3e28bc4c36" /><Relationship Type="http://schemas.openxmlformats.org/officeDocument/2006/relationships/image" Target="/ppt/media/image11.jpeg" Id="R94c7c47cd3e742aa" /><Relationship Type="http://schemas.openxmlformats.org/officeDocument/2006/relationships/notesSlide" Target="/ppt/notesSlides/notesSlide27.xml" Id="R46a5373787f44d71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e274c5f184dec" /><Relationship Type="http://schemas.openxmlformats.org/officeDocument/2006/relationships/image" Target="/ppt/media/image12.jpeg" Id="R973c3bcef21948c6" /><Relationship Type="http://schemas.openxmlformats.org/officeDocument/2006/relationships/notesSlide" Target="/ppt/notesSlides/notesSlide28.xml" Id="R1f23adfcb4ef4721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b7077f334e49" /><Relationship Type="http://schemas.openxmlformats.org/officeDocument/2006/relationships/notesSlide" Target="/ppt/notesSlides/notesSlide29.xml" Id="Rf7f8bcb5936f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48af8d1b67343f5" /><Relationship Type="http://schemas.openxmlformats.org/officeDocument/2006/relationships/image" Target="/ppt/media/image.jpeg" Id="R55b1619e5f814bad" /><Relationship Type="http://schemas.openxmlformats.org/officeDocument/2006/relationships/notesSlide" Target="/ppt/notesSlides/notesSlide3.xml" Id="Rc9b9bce7299843bf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fb8900cf0423b" /><Relationship Type="http://schemas.openxmlformats.org/officeDocument/2006/relationships/notesSlide" Target="/ppt/notesSlides/notesSlide30.xml" Id="R25bc341ede9d4d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6cd02f339354afe" /><Relationship Type="http://schemas.openxmlformats.org/officeDocument/2006/relationships/notesSlide" Target="/ppt/notesSlides/notesSlide4.xml" Id="Rbd9c8c298c69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2ceb3cb104039" /><Relationship Type="http://schemas.openxmlformats.org/officeDocument/2006/relationships/notesSlide" Target="/ppt/notesSlides/notesSlide5.xml" Id="Rac5ad77a879a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7db5f96b64edd" /><Relationship Type="http://schemas.openxmlformats.org/officeDocument/2006/relationships/notesSlide" Target="/ppt/notesSlides/notesSlide6.xml" Id="Re93498e0ad534d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6a17e5fad4bae" /><Relationship Type="http://schemas.openxmlformats.org/officeDocument/2006/relationships/notesSlide" Target="/ppt/notesSlides/notesSlide7.xml" Id="R2f577267c6f7437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f0c0a70ff4bd9" /><Relationship Type="http://schemas.openxmlformats.org/officeDocument/2006/relationships/notesSlide" Target="/ppt/notesSlides/notesSlide8.xml" Id="Reacfccb65ede442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54ab6e912d784c72" /><Relationship Type="http://schemas.openxmlformats.org/officeDocument/2006/relationships/notesSlide" Target="/ppt/notesSlides/notesSlide9.xml" Id="R441727c26b0f416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8629AA6F-341D-43A9-3E7A-687A56CF2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536" y="1855276"/>
            <a:ext cx="10662927" cy="390876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endParaRPr sz="2800" i="1">
              <a:solidFill>
                <a:srgbClr val="FFFF00"/>
              </a:solidFill>
              <a:latin typeface="+mj-lt"/>
              <a:ea typeface="+mj-lt"/>
              <a:cs typeface="+mj-lt"/>
            </a:endParaRPr>
          </a:p>
          <a:p xmlns:a="http://schemas.openxmlformats.org/drawingml/2006/main">
            <a:pPr algn="ctr">
              <a:buNone/>
            </a:pPr>
            <a:r>
              <a:rPr sz="6600" b="1">
                <a:solidFill>
                  <a:srgbClr val="FFFF00"/>
                </a:solidFill>
              </a:rPr>
              <a:t>TBSC Safety Briefing</a:t>
            </a:r>
          </a:p>
          <a:p xmlns:a="http://schemas.openxmlformats.org/drawingml/2006/main">
            <a:pPr algn="ctr">
              <a:buNone/>
            </a:pPr>
            <a:r>
              <a:rPr sz="6600" b="1">
                <a:solidFill>
                  <a:srgbClr val="FFFF00"/>
                </a:solidFill>
              </a:rPr>
              <a:t>2026</a:t>
            </a:r>
          </a:p>
          <a:p xmlns:a="http://schemas.openxmlformats.org/drawingml/2006/main">
            <a:pPr algn="ctr">
              <a:buNone/>
            </a:pPr>
            <a:endParaRPr sz="8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28400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26AB38B0-BF8C-BF08-DC14-149789281F5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36713" y="1175657"/>
            <a:ext cx="11141765" cy="5413986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000">
                <a:solidFill>
                  <a:srgbClr val="FFFF00"/>
                </a:solidFill>
              </a:rPr>
              <a:t> </a:t>
            </a:r>
          </a:p>
          <a:p xmlns:a="http://schemas.openxmlformats.org/drawingml/2006/main">
            <a:pPr algn="ctr">
              <a:buNone/>
            </a:pPr>
            <a:r>
              <a:rPr sz="6000">
                <a:solidFill>
                  <a:srgbClr val="FFFF00"/>
                </a:solidFill>
              </a:rPr>
              <a:t>TBSC</a:t>
            </a:r>
          </a:p>
          <a:p xmlns:a="http://schemas.openxmlformats.org/drawingml/2006/main">
            <a:pPr algn="ctr">
              <a:buNone/>
            </a:pPr>
            <a:r>
              <a:rPr sz="6000">
                <a:solidFill>
                  <a:srgbClr val="FFFF00"/>
                </a:solidFill>
              </a:rPr>
              <a:t>Medical emergency procedure</a:t>
            </a:r>
          </a:p>
          <a:p xmlns:a="http://schemas.openxmlformats.org/drawingml/2006/main">
            <a:pPr algn="ctr">
              <a:buNone/>
            </a:pPr>
            <a:endParaRPr sz="6000">
              <a:solidFill>
                <a:srgbClr val="FFFF00"/>
              </a:solidFill>
            </a:endParaRPr>
          </a:p>
          <a:p xmlns:a="http://schemas.openxmlformats.org/drawingml/2006/main">
            <a:pPr marL="571500" indent="-571500">
              <a:buFont typeface="Arial"/>
              <a:buChar char="•"/>
            </a:pPr>
            <a:endParaRPr sz="52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276287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8C9CBB7-59F4-9AC9-3D7A-6E9E13CD6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9993" y="261398"/>
            <a:ext cx="5734877" cy="692497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 fontScale="94999"/>
          </a:bodyPr>
          <a:lstStyle xmlns:a="http://schemas.openxmlformats.org/drawingml/2006/main"/>
          <a:p xmlns:a="http://schemas.openxmlformats.org/drawingml/2006/main">
            <a:r>
              <a:rPr sz="4000" b="1" i="1">
                <a:solidFill>
                  <a:srgbClr val="FF0000"/>
                </a:solidFill>
              </a:rPr>
              <a:t>“Scoop and run” to nearest Safe Haven</a:t>
            </a:r>
          </a:p>
          <a:p xmlns:a="http://schemas.openxmlformats.org/drawingml/2006/main">
            <a:endParaRPr sz="2400" b="1" i="1">
              <a:solidFill>
                <a:srgbClr val="FF0000"/>
              </a:solidFill>
            </a:endParaRPr>
          </a:p>
          <a:p xmlns:a="http://schemas.openxmlformats.org/drawingml/2006/main">
            <a:r>
              <a:rPr sz="3200" b="1">
                <a:solidFill>
                  <a:srgbClr val="002060"/>
                </a:solidFill>
              </a:rPr>
              <a:t>Life threatening condition = Channel 16 </a:t>
            </a:r>
            <a:endParaRPr sz="3600" b="1" i="1">
              <a:solidFill>
                <a:srgbClr val="FF0000"/>
              </a:solidFill>
            </a:endParaRPr>
          </a:p>
          <a:p xmlns:a="http://schemas.openxmlformats.org/drawingml/2006/main">
            <a:endParaRPr sz="2400" b="1" i="1">
              <a:solidFill>
                <a:srgbClr val="FF0000"/>
              </a:solidFill>
            </a:endParaRPr>
          </a:p>
          <a:p xmlns:a="http://schemas.openxmlformats.org/drawingml/2006/main">
            <a:r>
              <a:rPr sz="3600" b="1" i="1">
                <a:solidFill>
                  <a:srgbClr val="FF0000"/>
                </a:solidFill>
              </a:rPr>
              <a:t>“Mayday, Mayday, Mayday”</a:t>
            </a:r>
            <a:endParaRPr sz="3200" b="1" i="1">
              <a:solidFill>
                <a:srgbClr val="002060"/>
              </a:solidFill>
            </a:endParaRPr>
          </a:p>
          <a:p xmlns:a="http://schemas.openxmlformats.org/drawingml/2006/main">
            <a:endParaRPr sz="2400" b="1" i="1">
              <a:solidFill>
                <a:srgbClr val="002060"/>
              </a:solidFill>
            </a:endParaRPr>
          </a:p>
          <a:p xmlns:a="http://schemas.openxmlformats.org/drawingml/2006/main">
            <a:r>
              <a:rPr sz="3200" b="1">
                <a:solidFill>
                  <a:srgbClr val="002060"/>
                </a:solidFill>
              </a:rPr>
              <a:t>Non-emergency, inform Flagstaff nature of injuries – VHF relay if Blackspot</a:t>
            </a:r>
          </a:p>
          <a:p xmlns:a="http://schemas.openxmlformats.org/drawingml/2006/main">
            <a:endParaRPr sz="2400" b="1">
              <a:solidFill>
                <a:srgbClr val="002060"/>
              </a:solidFill>
            </a:endParaRPr>
          </a:p>
          <a:p xmlns:a="http://schemas.openxmlformats.org/drawingml/2006/main">
            <a:r>
              <a:rPr sz="3200" b="1">
                <a:solidFill>
                  <a:srgbClr val="002060"/>
                </a:solidFill>
              </a:rPr>
              <a:t>Area 1, land at RNLI slipway</a:t>
            </a:r>
          </a:p>
          <a:p xmlns:a="http://schemas.openxmlformats.org/drawingml/2006/main">
            <a:endParaRPr sz="3200" b="1">
              <a:solidFill>
                <a:srgbClr val="002060"/>
              </a:solidFill>
            </a:endParaRPr>
          </a:p>
        </p:txBody>
      </p:sp>
      <p:pic>
        <p:nvPicPr>
          <p:cNvPr id="7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b3e59e15f5421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56020" y="9939"/>
            <a:ext cx="5945919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004152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e77ade2cb14a3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230796" y="0"/>
            <a:ext cx="9730407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46C87BC3-902E-D9F5-422A-02A12C93A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4271" y="5814391"/>
            <a:ext cx="5009320" cy="76944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 fontScale="98924"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4400" b="1">
                <a:solidFill>
                  <a:srgbClr val="FFFF00"/>
                </a:solidFill>
              </a:rPr>
              <a:t>Area 3 Safe Haven</a:t>
            </a:r>
          </a:p>
        </p:txBody>
      </p:sp>
    </p:spTree>
    <p:extLst>
      <p:ext uri="{BB962C8B-B14F-4D97-AF65-F5344CB8AC3E}">
        <p14:creationId xmlns:p14="http://schemas.microsoft.com/office/powerpoint/2010/main" val="378226346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6EB2E762-47D8-C43E-11FF-A89ED46EB55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0" y="1371599"/>
            <a:ext cx="12191999" cy="5218043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000">
                <a:solidFill>
                  <a:srgbClr val="FFFF00"/>
                </a:solidFill>
              </a:rPr>
              <a:t> </a:t>
            </a:r>
          </a:p>
          <a:p xmlns:a="http://schemas.openxmlformats.org/drawingml/2006/main">
            <a:pPr algn="ctr">
              <a:buNone/>
            </a:pPr>
            <a:r>
              <a:rPr sz="6000">
                <a:solidFill>
                  <a:srgbClr val="FFFF00"/>
                </a:solidFill>
              </a:rPr>
              <a:t>3. Avert difficulties</a:t>
            </a:r>
            <a:endParaRPr sz="6000" i="1">
              <a:solidFill>
                <a:srgbClr val="FFFF00"/>
              </a:solidFill>
            </a:endParaRPr>
          </a:p>
          <a:p xmlns:a="http://schemas.openxmlformats.org/drawingml/2006/main">
            <a:pPr algn="ctr">
              <a:buNone/>
            </a:pPr>
            <a:endParaRPr sz="6600">
              <a:solidFill>
                <a:srgbClr val="FFFF00"/>
              </a:solidFill>
            </a:endParaRPr>
          </a:p>
          <a:p xmlns:a="http://schemas.openxmlformats.org/drawingml/2006/main">
            <a:pPr marL="571500" indent="-571500">
              <a:buFont typeface="Arial"/>
              <a:buChar char="•"/>
            </a:pPr>
            <a:endParaRPr sz="52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550908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a3b3ff89a94d5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3185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582e718741492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178" y="0"/>
            <a:ext cx="6640735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10C4C607-4C87-269E-C653-20774F49A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8291" y="3000244"/>
            <a:ext cx="4621740" cy="70788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4000">
                <a:solidFill>
                  <a:srgbClr val="FFFF00"/>
                </a:solidFill>
              </a:rPr>
              <a:t>… Lobster pot ropes!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2FDEB0E-3BF4-6EDE-CCE9-FA44A490E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7278368" y="614494"/>
            <a:ext cx="4845454" cy="175432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5400">
                <a:solidFill>
                  <a:srgbClr val="FFFF00"/>
                </a:solidFill>
              </a:rPr>
              <a:t>Onshore wind =</a:t>
            </a:r>
          </a:p>
          <a:p xmlns:a="http://schemas.openxmlformats.org/drawingml/2006/main">
            <a:r>
              <a:rPr sz="5400">
                <a:solidFill>
                  <a:srgbClr val="FFFF00"/>
                </a:solidFill>
              </a:rPr>
              <a:t>Lee</a:t>
            </a:r>
            <a:r>
              <a:rPr sz="5400">
                <a:solidFill>
                  <a:srgbClr val="FFFF00"/>
                </a:solidFill>
              </a:rPr>
              <a:t> Shore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4ABE6FC-7A98-4C9F-C7CB-06B87019B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8368" y="4144616"/>
            <a:ext cx="4663623" cy="19389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4000">
                <a:solidFill>
                  <a:srgbClr val="FFFF00"/>
                </a:solidFill>
              </a:rPr>
              <a:t>Ebb tide creates tide rip </a:t>
            </a:r>
            <a:r>
              <a:rPr sz="4000">
                <a:solidFill>
                  <a:srgbClr val="FFFF00"/>
                </a:solidFill>
              </a:rPr>
              <a:t>Ravenspoint</a:t>
            </a:r>
            <a:r>
              <a:rPr sz="4000">
                <a:solidFill>
                  <a:srgbClr val="FFFF00"/>
                </a:solidFill>
              </a:rPr>
              <a:t> to </a:t>
            </a:r>
            <a:r>
              <a:rPr sz="4000">
                <a:solidFill>
                  <a:srgbClr val="FFFF00"/>
                </a:solidFill>
              </a:rPr>
              <a:t>Deadmans</a:t>
            </a:r>
            <a:endParaRPr sz="4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838973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902210eff343c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804" y="0"/>
            <a:ext cx="12190195" cy="685901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5840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Picture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87c3f3c0854c0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4" y="0"/>
            <a:ext cx="12191091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27994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377F94C0-C9D4-FAB9-1078-F7001CAC03EC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298174" y="238539"/>
            <a:ext cx="11300791" cy="6430618"/>
          </a:xfrm>
        </p:spPr>
        <p:txBody>
          <a:bodyPr xmlns:a="http://schemas.openxmlformats.org/drawingml/2006/main">
            <a:normAutofit fontScale="84012"/>
          </a:bodyPr>
          <a:lstStyle xmlns:a="http://schemas.openxmlformats.org/drawingml/2006/main"/>
          <a:p xmlns:a="http://schemas.openxmlformats.org/drawingml/2006/main">
            <a:pPr lvl="1">
              <a:buNone/>
            </a:pPr>
            <a:r>
              <a:rPr sz="6000">
                <a:solidFill>
                  <a:srgbClr val="FFFF00"/>
                </a:solidFill>
              </a:rPr>
              <a:t>Classes most at risk      </a:t>
            </a:r>
          </a:p>
          <a:p xmlns:a="http://schemas.openxmlformats.org/drawingml/2006/main">
            <a:pPr lvl="1" algn="l">
              <a:buNone/>
            </a:pPr>
            <a:endParaRPr>
              <a:solidFill>
                <a:srgbClr val="FFFF00"/>
              </a:solidFill>
            </a:endParaRPr>
          </a:p>
          <a:p xmlns:a="http://schemas.openxmlformats.org/drawingml/2006/main">
            <a:pPr marL="914400" lvl="1" indent="-457200" algn="l">
              <a:buFont typeface="Arial"/>
              <a:buChar char="•"/>
            </a:pPr>
            <a:r>
              <a:rPr sz="4400" b="1">
                <a:solidFill>
                  <a:srgbClr val="FFFF00"/>
                </a:solidFill>
              </a:rPr>
              <a:t> </a:t>
            </a:r>
            <a:r>
              <a:rPr sz="4400">
                <a:solidFill>
                  <a:srgbClr val="FFFF00"/>
                </a:solidFill>
              </a:rPr>
              <a:t>38x  RS </a:t>
            </a:r>
            <a:r>
              <a:rPr sz="4400">
                <a:solidFill>
                  <a:srgbClr val="FFFF00"/>
                </a:solidFill>
              </a:rPr>
              <a:t>Fevas</a:t>
            </a:r>
            <a:r>
              <a:rPr sz="4400">
                <a:solidFill>
                  <a:srgbClr val="FFFF00"/>
                </a:solidFill>
              </a:rPr>
              <a:t>  &amp;  28x  RS200s</a:t>
            </a:r>
          </a:p>
          <a:p xmlns:a="http://schemas.openxmlformats.org/drawingml/2006/main">
            <a:pPr marL="1371600" lvl="2" indent="-457200" algn="l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Risk of inversion </a:t>
            </a:r>
            <a:r>
              <a:rPr sz="4000">
                <a:solidFill>
                  <a:srgbClr val="FFFF00"/>
                </a:solidFill>
              </a:rPr>
              <a:t>&amp; entrapment</a:t>
            </a:r>
          </a:p>
          <a:p xmlns:a="http://schemas.openxmlformats.org/drawingml/2006/main">
            <a:pPr marL="1371600" lvl="2" indent="-457200" algn="l">
              <a:buFont typeface="Arial"/>
              <a:buChar char="•"/>
            </a:pPr>
            <a:r>
              <a:rPr sz="3600" b="1" i="1">
                <a:solidFill>
                  <a:srgbClr val="FFFF00"/>
                </a:solidFill>
              </a:rPr>
              <a:t>Low probability, </a:t>
            </a:r>
            <a:r>
              <a:rPr sz="4000" b="1" i="1">
                <a:solidFill>
                  <a:srgbClr val="FFFF00"/>
                </a:solidFill>
              </a:rPr>
              <a:t>high/catastrophic consequence</a:t>
            </a:r>
          </a:p>
          <a:p xmlns:a="http://schemas.openxmlformats.org/drawingml/2006/main">
            <a:pPr marL="1371600" lvl="2" indent="-457200" algn="l">
              <a:buFont typeface="Arial"/>
              <a:buChar char="•"/>
            </a:pPr>
            <a:r>
              <a:rPr sz="3600" i="1">
                <a:solidFill>
                  <a:schemeClr val="bg1"/>
                </a:solidFill>
              </a:rPr>
              <a:t>Masthead float reduces probability</a:t>
            </a:r>
          </a:p>
          <a:p xmlns:a="http://schemas.openxmlformats.org/drawingml/2006/main">
            <a:pPr lvl="2" algn="l">
              <a:buNone/>
            </a:pPr>
            <a:endParaRPr sz="2000" b="1">
              <a:solidFill>
                <a:srgbClr val="FFFF00"/>
              </a:solidFill>
            </a:endParaRPr>
          </a:p>
          <a:p xmlns:a="http://schemas.openxmlformats.org/drawingml/2006/main">
            <a:pPr marL="914400" lvl="1" indent="-457200" algn="l">
              <a:buFont typeface="Arial"/>
              <a:buChar char="•"/>
            </a:pPr>
            <a:r>
              <a:rPr sz="4400" b="1">
                <a:solidFill>
                  <a:srgbClr val="FFFF00"/>
                </a:solidFill>
              </a:rPr>
              <a:t> </a:t>
            </a:r>
            <a:r>
              <a:rPr sz="4400">
                <a:solidFill>
                  <a:srgbClr val="FFFF00"/>
                </a:solidFill>
              </a:rPr>
              <a:t>49x  Myths</a:t>
            </a:r>
          </a:p>
          <a:p xmlns:a="http://schemas.openxmlformats.org/drawingml/2006/main">
            <a:pPr marL="1371600" lvl="2" indent="-457200" algn="l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Risk fill &amp; swamp, carried onto rocks</a:t>
            </a:r>
          </a:p>
          <a:p xmlns:a="http://schemas.openxmlformats.org/drawingml/2006/main">
            <a:pPr marL="1371600" lvl="2" indent="-457200" algn="l">
              <a:buFont typeface="Arial"/>
              <a:buChar char="•"/>
            </a:pPr>
            <a:r>
              <a:rPr sz="3600" b="1" i="1">
                <a:solidFill>
                  <a:srgbClr val="FFFF00"/>
                </a:solidFill>
              </a:rPr>
              <a:t>Medium probability, medium/high consequence</a:t>
            </a:r>
          </a:p>
          <a:p xmlns:a="http://schemas.openxmlformats.org/drawingml/2006/main">
            <a:pPr marL="1371600" lvl="2" indent="-457200" algn="l">
              <a:buFont typeface="Arial"/>
              <a:buChar char="•"/>
            </a:pPr>
            <a:r>
              <a:rPr sz="3600" i="1">
                <a:solidFill>
                  <a:schemeClr val="bg1"/>
                </a:solidFill>
              </a:rPr>
              <a:t>Buoyancy bags reduce probability</a:t>
            </a:r>
          </a:p>
          <a:p xmlns:a="http://schemas.openxmlformats.org/drawingml/2006/main">
            <a:pPr marL="914400" lvl="1" indent="-457200" algn="l">
              <a:buFont typeface="Arial"/>
              <a:buChar char="•"/>
            </a:pPr>
            <a:endParaRPr sz="2800" b="1">
              <a:solidFill>
                <a:srgbClr val="FFFF00"/>
              </a:solidFill>
              <a:latin typeface="+mj-lt"/>
              <a:ea typeface="+mj-lt"/>
              <a:cs typeface="+mj-lt"/>
            </a:endParaRPr>
          </a:p>
          <a:p xmlns:a="http://schemas.openxmlformats.org/drawingml/2006/main">
            <a:pPr lvl="1" algn="l">
              <a:buNone/>
            </a:pPr>
            <a:endParaRPr sz="4400" b="1">
              <a:solidFill>
                <a:srgbClr val="FFFF00"/>
              </a:solidFill>
              <a:latin typeface="+mj-lt"/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884165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377F94C0-C9D4-FAB9-1078-F7001CAC03EC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-298173" y="327622"/>
            <a:ext cx="12791660" cy="6132443"/>
          </a:xfrm>
        </p:spPr>
        <p:txBody>
          <a:bodyPr xmlns:a="http://schemas.openxmlformats.org/drawingml/2006/main">
            <a:normAutofit fontScale="91707"/>
          </a:bodyPr>
          <a:lstStyle xmlns:a="http://schemas.openxmlformats.org/drawingml/2006/main"/>
          <a:p xmlns:a="http://schemas.openxmlformats.org/drawingml/2006/main">
            <a:pPr lvl="1">
              <a:buNone/>
            </a:pPr>
            <a:r>
              <a:rPr sz="6000">
                <a:solidFill>
                  <a:srgbClr val="FFFF00"/>
                </a:solidFill>
              </a:rPr>
              <a:t>Entrapment </a:t>
            </a:r>
          </a:p>
          <a:p xmlns:a="http://schemas.openxmlformats.org/drawingml/2006/main">
            <a:pPr lvl="1" algn="l">
              <a:buNone/>
            </a:pPr>
            <a:endParaRPr sz="4000">
              <a:solidFill>
                <a:srgbClr val="FFFF00"/>
              </a:solidFill>
            </a:endParaRPr>
          </a:p>
          <a:p xmlns:a="http://schemas.openxmlformats.org/drawingml/2006/main">
            <a:pPr lvl="1" algn="l">
              <a:buNone/>
            </a:pPr>
            <a:r>
              <a:rPr sz="4400">
                <a:solidFill>
                  <a:srgbClr val="FFFF00"/>
                </a:solidFill>
              </a:rPr>
              <a:t>   RS400 crew’s leg tangled in Half Rater main sheet  </a:t>
            </a:r>
          </a:p>
          <a:p xmlns:a="http://schemas.openxmlformats.org/drawingml/2006/main">
            <a:pPr lvl="1" algn="l">
              <a:buNone/>
            </a:pPr>
            <a:endParaRPr sz="2800">
              <a:solidFill>
                <a:srgbClr val="FFFF00"/>
              </a:solidFill>
            </a:endParaRPr>
          </a:p>
          <a:p xmlns:a="http://schemas.openxmlformats.org/drawingml/2006/main">
            <a:pPr marL="914400" lvl="1" indent="-457200" algn="l">
              <a:buFont typeface="Arial"/>
              <a:buChar char="•"/>
            </a:pPr>
            <a:r>
              <a:rPr sz="4000">
                <a:solidFill>
                  <a:srgbClr val="FFFF00"/>
                </a:solidFill>
              </a:rPr>
              <a:t>Inverted dinghy, first RIB attending, crew headcount</a:t>
            </a:r>
          </a:p>
          <a:p xmlns:a="http://schemas.openxmlformats.org/drawingml/2006/main">
            <a:pPr marL="1371600" lvl="2" indent="-457200" algn="l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Release trapped crew … enter water if necessary</a:t>
            </a:r>
          </a:p>
          <a:p xmlns:a="http://schemas.openxmlformats.org/drawingml/2006/main">
            <a:pPr marL="1371600" lvl="2" indent="-457200" algn="l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If injury, scoop &amp; run to nearest safe haven</a:t>
            </a:r>
          </a:p>
          <a:p xmlns:a="http://schemas.openxmlformats.org/drawingml/2006/main">
            <a:pPr marL="1371600" lvl="2" indent="-457200" algn="l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VFH comms with Flagstaff</a:t>
            </a:r>
          </a:p>
          <a:p xmlns:a="http://schemas.openxmlformats.org/drawingml/2006/main">
            <a:pPr lvl="1" algn="l">
              <a:buNone/>
            </a:pPr>
            <a:endParaRPr sz="2800">
              <a:solidFill>
                <a:srgbClr val="FFFF00"/>
              </a:solidFill>
            </a:endParaRPr>
          </a:p>
          <a:p xmlns:a="http://schemas.openxmlformats.org/drawingml/2006/main">
            <a:pPr marL="914400" lvl="1" indent="-457200" algn="l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Pre-departure, knife to hand, wire cutters from rescue bucket</a:t>
            </a:r>
          </a:p>
          <a:p xmlns:a="http://schemas.openxmlformats.org/drawingml/2006/main">
            <a:pPr marL="914400" lvl="1" indent="-457200" algn="l">
              <a:buFont typeface="Arial"/>
              <a:buChar char="•"/>
            </a:pPr>
            <a:endParaRPr sz="4400" b="1">
              <a:solidFill>
                <a:srgbClr val="FFFF00"/>
              </a:solidFill>
              <a:latin typeface="+mj-lt"/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359577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8E0EF591-8414-5A55-D38E-D1BC2CEA1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882" y="800390"/>
            <a:ext cx="11718235" cy="64633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 fontScale="95255"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5400">
                <a:solidFill>
                  <a:srgbClr val="FFFF00"/>
                </a:solidFill>
              </a:rPr>
              <a:t>Commodore’s Annual Newsletter 2026</a:t>
            </a:r>
          </a:p>
          <a:p xmlns:a="http://schemas.openxmlformats.org/drawingml/2006/main">
            <a:pPr algn="ctr">
              <a:buNone/>
            </a:pPr>
            <a:endParaRPr sz="3600" b="1" i="1">
              <a:solidFill>
                <a:srgbClr val="FFFF00"/>
              </a:solidFill>
            </a:endParaRPr>
          </a:p>
          <a:p xmlns:a="http://schemas.openxmlformats.org/drawingml/2006/main">
            <a:pPr algn="ctr">
              <a:buNone/>
            </a:pPr>
            <a:r>
              <a:rPr sz="3600" i="1">
                <a:solidFill>
                  <a:srgbClr val="FFFF00"/>
                </a:solidFill>
              </a:rPr>
              <a:t>“… rescue can be intimidating but courses are invaluable. They teach seamanship, how to react in tricky conditions … how to look for and avert difficulties … learn about the tides, the dangerous rocks, the channels between them</a:t>
            </a:r>
          </a:p>
          <a:p xmlns:a="http://schemas.openxmlformats.org/drawingml/2006/main">
            <a:pPr algn="ctr">
              <a:buNone/>
            </a:pPr>
            <a:endParaRPr sz="3600" i="1">
              <a:solidFill>
                <a:srgbClr val="FFFF00"/>
              </a:solidFill>
            </a:endParaRPr>
          </a:p>
          <a:p xmlns:a="http://schemas.openxmlformats.org/drawingml/2006/main">
            <a:pPr algn="ctr">
              <a:buNone/>
            </a:pPr>
            <a:r>
              <a:rPr sz="3600" i="1">
                <a:solidFill>
                  <a:srgbClr val="FFFF00"/>
                </a:solidFill>
              </a:rPr>
              <a:t>It diminishes the danger when the wind erupts or the fog rolls in, and you can potentially save a call-out for the RNLI”</a:t>
            </a:r>
          </a:p>
          <a:p xmlns:a="http://schemas.openxmlformats.org/drawingml/2006/main">
            <a:pPr algn="ctr">
              <a:buNone/>
            </a:pPr>
            <a:endParaRPr sz="3600" b="1">
              <a:solidFill>
                <a:srgbClr val="FFFF00"/>
              </a:solidFill>
            </a:endParaRPr>
          </a:p>
          <a:p xmlns:a="http://schemas.openxmlformats.org/drawingml/2006/main">
            <a:pPr algn="ctr">
              <a:buNone/>
            </a:pPr>
            <a:endParaRPr sz="36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9100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A89876E0-1C0E-F32E-3326-3355A73E165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-109330" y="1530626"/>
            <a:ext cx="5357191" cy="4502425"/>
          </a:xfrm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lvl="1" algn="l">
              <a:buNone/>
            </a:pPr>
            <a:r>
              <a:rPr sz="4000">
                <a:solidFill>
                  <a:srgbClr val="FFFF00"/>
                </a:solidFill>
              </a:rPr>
              <a:t>Recommend all sailors and rescue crew wear a personal rescue knife attached to their PFD or belt – able to cut </a:t>
            </a:r>
            <a:r>
              <a:rPr sz="4000">
                <a:solidFill>
                  <a:srgbClr val="FFFF00"/>
                </a:solidFill>
              </a:rPr>
              <a:t>Dyneema</a:t>
            </a:r>
            <a:r>
              <a:rPr sz="4000">
                <a:solidFill>
                  <a:srgbClr val="FFFF00"/>
                </a:solidFill>
              </a:rPr>
              <a:t> or Spectra</a:t>
            </a:r>
          </a:p>
        </p:txBody>
      </p:sp>
      <p:pic>
        <p:nvPicPr>
          <p:cNvPr id="6" name="Pictur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da92558d364eb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0" y="0"/>
            <a:ext cx="6858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1007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E13F1B46-2F27-3499-0501-38F8D17F6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470" y="626165"/>
            <a:ext cx="11062251" cy="692497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 fontScale="93415"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00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Crew tired/cold? Shock?</a:t>
            </a:r>
          </a:p>
          <a:p xmlns:a="http://schemas.openxmlformats.org/drawingml/2006/main">
            <a:pPr algn="ctr">
              <a:buNone/>
            </a:pPr>
            <a:endParaRPr sz="2000" b="1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 xmlns:a="http://schemas.openxmlformats.org/drawingml/2006/main">
            <a:pPr algn="ctr">
              <a:buNone/>
            </a:pPr>
            <a:endParaRPr sz="2000" b="1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 xmlns:a="http://schemas.openxmlformats.org/drawingml/2006/main">
            <a:pPr marL="571500" indent="-571500">
              <a:buFont typeface="Arial"/>
              <a:buChar char="•"/>
            </a:pPr>
            <a:r>
              <a:rPr sz="400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Instruct dinghy crew to board RIB</a:t>
            </a:r>
          </a:p>
          <a:p xmlns:a="http://schemas.openxmlformats.org/drawingml/2006/main">
            <a:pPr marL="1028700" lvl="1" indent="-571500">
              <a:buFont typeface="Arial"/>
              <a:buChar char="•"/>
            </a:pPr>
            <a:r>
              <a:rPr sz="360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Assess condition</a:t>
            </a:r>
          </a:p>
          <a:p xmlns:a="http://schemas.openxmlformats.org/drawingml/2006/main">
            <a:pPr marL="1028700" lvl="1" indent="-571500">
              <a:buFont typeface="Arial"/>
              <a:buChar char="•"/>
            </a:pPr>
            <a:r>
              <a:rPr sz="360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If abandoning dinghy, report Sail Number to Flagstaff</a:t>
            </a:r>
          </a:p>
          <a:p xmlns:a="http://schemas.openxmlformats.org/drawingml/2006/main">
            <a:pPr marL="1028700" lvl="1" indent="-571500">
              <a:buFont typeface="Arial"/>
              <a:buChar char="•"/>
            </a:pPr>
            <a:r>
              <a:rPr sz="360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Take crew ashore</a:t>
            </a:r>
          </a:p>
          <a:p xmlns:a="http://schemas.openxmlformats.org/drawingml/2006/main">
            <a:pPr marL="1028700" lvl="1" indent="-571500">
              <a:buFont typeface="Arial"/>
              <a:buChar char="•"/>
            </a:pPr>
            <a:endParaRPr sz="400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 xmlns:a="http://schemas.openxmlformats.org/drawingml/2006/main">
            <a:pPr marL="571500" indent="-571500">
              <a:buFont typeface="Arial"/>
              <a:buChar char="•"/>
            </a:pPr>
            <a:r>
              <a:rPr sz="400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Recover dinghy?</a:t>
            </a:r>
          </a:p>
          <a:p xmlns:a="http://schemas.openxmlformats.org/drawingml/2006/main">
            <a:pPr marL="1028700" lvl="1" indent="-571500">
              <a:buFont typeface="Arial"/>
              <a:buChar char="•"/>
            </a:pPr>
            <a:r>
              <a:rPr sz="360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Not priority during racing</a:t>
            </a:r>
          </a:p>
          <a:p xmlns:a="http://schemas.openxmlformats.org/drawingml/2006/main">
            <a:endParaRPr sz="4000" b="1">
              <a:solidFill>
                <a:srgbClr val="FFFF00"/>
              </a:solidFill>
              <a:latin typeface="+mj-lt"/>
              <a:ea typeface="+mj-lt"/>
              <a:cs typeface="+mj-lt"/>
            </a:endParaRPr>
          </a:p>
          <a:p xmlns:a="http://schemas.openxmlformats.org/drawingml/2006/main">
            <a:pPr marL="571500" indent="-571500" algn="ctr">
              <a:buFont typeface="Arial"/>
              <a:buChar char="•"/>
            </a:pPr>
            <a:endParaRPr sz="4000" b="1">
              <a:solidFill>
                <a:srgbClr val="FFFF00"/>
              </a:solidFill>
              <a:latin typeface="+mj-lt"/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8803301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4872b6d6534f9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428458" y="0"/>
            <a:ext cx="3670351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F923742-C1F5-F47F-9381-D8D19DEEF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050" y="222313"/>
            <a:ext cx="7832035" cy="196977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5400" b="1">
                <a:solidFill>
                  <a:srgbClr val="002060"/>
                </a:solidFill>
              </a:rPr>
              <a:t>Crew on Lee Shore rocks</a:t>
            </a:r>
          </a:p>
          <a:p xmlns:a="http://schemas.openxmlformats.org/drawingml/2006/main">
            <a:pPr algn="ctr">
              <a:buNone/>
            </a:pPr>
            <a:r>
              <a:rPr sz="3200" b="1" i="1">
                <a:solidFill>
                  <a:srgbClr val="FF0000"/>
                </a:solidFill>
              </a:rPr>
              <a:t>Professional Safety Boat crews or RNLI</a:t>
            </a:r>
          </a:p>
          <a:p xmlns:a="http://schemas.openxmlformats.org/drawingml/2006/main">
            <a:pPr algn="ctr">
              <a:buNone/>
            </a:pPr>
            <a:endParaRPr sz="3600" b="1" i="1">
              <a:solidFill>
                <a:srgbClr val="FF0000"/>
              </a:solidFill>
            </a:endParaR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1B1B9951-2649-D876-76EF-0695D2181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14625"/>
            <a:ext cx="7553325" cy="618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950" b="1">
                <a:solidFill>
                  <a:srgbClr val="002060"/>
                </a:solidFill>
              </a:rPr>
              <a:t>Most likely a Myth on Lagoon or Cod Rocks …</a:t>
            </a:r>
          </a:p>
          <a:p xmlns:a="http://schemas.openxmlformats.org/drawingml/2006/main">
            <a:r>
              <a:rPr sz="1950" b="1">
                <a:solidFill>
                  <a:srgbClr val="002060"/>
                </a:solidFill>
              </a:rPr>
              <a:t>Risk of crew injury lower leg, arms</a:t>
            </a:r>
          </a:p>
          <a:p xmlns:a="http://schemas.openxmlformats.org/drawingml/2006/main">
            <a:endParaRPr sz="2800" b="1">
              <a:solidFill>
                <a:srgbClr val="002060"/>
              </a:solidFill>
            </a:endParaRPr>
          </a:p>
          <a:p xmlns:a="http://schemas.openxmlformats.org/drawingml/2006/main">
            <a:r>
              <a:rPr sz="1950" b="1">
                <a:solidFill>
                  <a:srgbClr val="002060"/>
                </a:solidFill>
              </a:rPr>
              <a:t>Safety RIB position upwind, deploy anchor</a:t>
            </a:r>
          </a:p>
          <a:p xmlns:a="http://schemas.openxmlformats.org/drawingml/2006/main">
            <a:r>
              <a:rPr sz="1950" b="1">
                <a:solidFill>
                  <a:srgbClr val="002060"/>
                </a:solidFill>
              </a:rPr>
              <a:t>Engine in neutral</a:t>
            </a:r>
          </a:p>
          <a:p xmlns:a="http://schemas.openxmlformats.org/drawingml/2006/main">
            <a:r>
              <a:rPr sz="1950" b="1">
                <a:solidFill>
                  <a:srgbClr val="002060"/>
                </a:solidFill>
              </a:rPr>
              <a:t>Let out anchor line, stay clear of outlying rocks</a:t>
            </a:r>
          </a:p>
          <a:p xmlns:a="http://schemas.openxmlformats.org/drawingml/2006/main">
            <a:r>
              <a:rPr sz="1950" b="1">
                <a:solidFill>
                  <a:srgbClr val="002060"/>
                </a:solidFill>
              </a:rPr>
              <a:t>Throw-bag heaving line</a:t>
            </a:r>
          </a:p>
          <a:p xmlns:a="http://schemas.openxmlformats.org/drawingml/2006/main">
            <a:r>
              <a:rPr sz="1950" b="1">
                <a:solidFill>
                  <a:srgbClr val="002060"/>
                </a:solidFill>
              </a:rPr>
              <a:t>Pull crew to Safety Boat</a:t>
            </a:r>
          </a:p>
          <a:p xmlns:a="http://schemas.openxmlformats.org/drawingml/2006/main">
            <a:endParaRPr sz="2800" b="1">
              <a:solidFill>
                <a:schemeClr val="accent1"/>
              </a:solidFill>
            </a:endParaRPr>
          </a:p>
          <a:p xmlns:a="http://schemas.openxmlformats.org/drawingml/2006/main">
            <a:r>
              <a:rPr sz="1950" b="1" i="1">
                <a:solidFill>
                  <a:srgbClr val="FF0000"/>
                </a:solidFill>
              </a:rPr>
              <a:t>TURN ENGINE OFF  </a:t>
            </a:r>
          </a:p>
          <a:p xmlns:a="http://schemas.openxmlformats.org/drawingml/2006/main">
            <a:r>
              <a:rPr sz="1950" b="1">
                <a:solidFill>
                  <a:srgbClr val="002060"/>
                </a:solidFill>
              </a:rPr>
              <a:t>Recover dinghy crew</a:t>
            </a:r>
          </a:p>
          <a:p xmlns:a="http://schemas.openxmlformats.org/drawingml/2006/main">
            <a:endParaRPr b="1" i="1">
              <a:solidFill>
                <a:schemeClr val="tx2"/>
              </a:solidFill>
            </a:endParaRPr>
          </a:p>
          <a:p xmlns:a="http://schemas.openxmlformats.org/drawingml/2006/main">
            <a:endParaRPr/>
          </a:p>
        </p:txBody>
      </p:sp>
    </p:spTree>
    <p:extLst>
      <p:ext uri="{BB962C8B-B14F-4D97-AF65-F5344CB8AC3E}">
        <p14:creationId xmlns:p14="http://schemas.microsoft.com/office/powerpoint/2010/main" val="4169582236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9E1A8FA0-7A05-788E-D72F-DE66CE31E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166" y="457200"/>
            <a:ext cx="11632096" cy="246221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5400">
                <a:solidFill>
                  <a:srgbClr val="FFFF00"/>
                </a:solidFill>
              </a:rPr>
              <a:t>Righting inverted RS in seaway</a:t>
            </a:r>
          </a:p>
          <a:p xmlns:a="http://schemas.openxmlformats.org/drawingml/2006/main">
            <a:pPr algn="ctr">
              <a:buNone/>
            </a:pPr>
            <a:r>
              <a:rPr sz="4000">
                <a:solidFill>
                  <a:srgbClr val="FFFF00"/>
                </a:solidFill>
              </a:rPr>
              <a:t>Advanced RIB handlers only</a:t>
            </a:r>
          </a:p>
          <a:p xmlns:a="http://schemas.openxmlformats.org/drawingml/2006/main">
            <a:pPr algn="ctr">
              <a:buNone/>
            </a:pPr>
            <a:endParaRPr sz="6000">
              <a:solidFill>
                <a:srgbClr val="FFFF00"/>
              </a:solidFill>
            </a:endParaR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7963684-B1B4-E658-5149-E38E64554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738" y="1763979"/>
            <a:ext cx="11701668" cy="581697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 fontScale="92081"/>
          </a:bodyPr>
          <a:lstStyle xmlns:a="http://schemas.openxmlformats.org/drawingml/2006/main"/>
          <a:p xmlns:a="http://schemas.openxmlformats.org/drawingml/2006/main">
            <a:endParaRPr sz="4000">
              <a:solidFill>
                <a:srgbClr val="FFFF00"/>
              </a:solidFill>
            </a:endParaRPr>
          </a:p>
          <a:p xmlns:a="http://schemas.openxmlformats.org/drawingml/2006/main">
            <a:pPr marL="571500" indent="-571500">
              <a:buFont typeface="Arial"/>
              <a:buChar char="•"/>
            </a:pPr>
            <a:r>
              <a:rPr sz="4000">
                <a:solidFill>
                  <a:srgbClr val="FFFF00"/>
                </a:solidFill>
              </a:rPr>
              <a:t>Take crew into RIB … downwind side</a:t>
            </a:r>
          </a:p>
          <a:p xmlns:a="http://schemas.openxmlformats.org/drawingml/2006/main">
            <a:pPr marL="571500" indent="-571500">
              <a:buFont typeface="Arial"/>
              <a:buChar char="•"/>
            </a:pPr>
            <a:r>
              <a:rPr sz="4000">
                <a:solidFill>
                  <a:srgbClr val="FFFF00"/>
                </a:solidFill>
              </a:rPr>
              <a:t>Position RIB upwind, stern to waves, hold station in reverse gear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rPr sz="4000">
                <a:solidFill>
                  <a:srgbClr val="FFFF00"/>
                </a:solidFill>
              </a:rPr>
              <a:t>  Attach 2 ropes </a:t>
            </a:r>
          </a:p>
          <a:p xmlns:a="http://schemas.openxmlformats.org/drawingml/2006/main">
            <a:pPr marL="1200150" lvl="2" indent="-285750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One from bow of RIB to bow of RS </a:t>
            </a:r>
          </a:p>
          <a:p xmlns:a="http://schemas.openxmlformats.org/drawingml/2006/main">
            <a:pPr marL="1200150" lvl="2" indent="-285750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Pass other across hull attach to righting line or jib sheet</a:t>
            </a:r>
          </a:p>
          <a:p xmlns:a="http://schemas.openxmlformats.org/drawingml/2006/main">
            <a:pPr marL="1200150" lvl="2" indent="-285750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May need 2</a:t>
            </a:r>
            <a:r>
              <a:rPr sz="3600">
                <a:solidFill>
                  <a:srgbClr val="FFFF00"/>
                </a:solidFill>
              </a:rPr>
              <a:t>nd</a:t>
            </a:r>
            <a:r>
              <a:rPr sz="3600">
                <a:solidFill>
                  <a:srgbClr val="FFFF00"/>
                </a:solidFill>
              </a:rPr>
              <a:t> RIB to assist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endParaRPr sz="4000">
              <a:solidFill>
                <a:srgbClr val="FFFF00"/>
              </a:solidFill>
            </a:endParaRPr>
          </a:p>
          <a:p xmlns:a="http://schemas.openxmlformats.org/drawingml/2006/main">
            <a:pPr marL="742950" lvl="1" indent="-285750">
              <a:buFont typeface="Arial"/>
              <a:buChar char="•"/>
            </a:pPr>
            <a:endParaRPr sz="24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536265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ictur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c0e7fe32f04fb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13052"/>
            <a:ext cx="12192000" cy="685177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38471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A8161FFA-C0C8-F9E5-1EE9-6B3C395EC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074" y="337931"/>
            <a:ext cx="10147851" cy="101566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000">
                <a:solidFill>
                  <a:srgbClr val="FFFF00"/>
                </a:solidFill>
              </a:rPr>
              <a:t>Advice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086A5F3-4806-E334-8912-FF23EE05A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312" y="1670356"/>
            <a:ext cx="11423373" cy="452431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marL="800100" lvl="1" indent="-342900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When first checking in with Flagstaff, RIB helm report engine Kill Cord is attached to their leg </a:t>
            </a:r>
          </a:p>
          <a:p xmlns:a="http://schemas.openxmlformats.org/drawingml/2006/main">
            <a:pPr marL="800100" lvl="1" indent="-342900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Kill Cord worn at all times</a:t>
            </a:r>
          </a:p>
          <a:p xmlns:a="http://schemas.openxmlformats.org/drawingml/2006/main">
            <a:pPr marL="800100" lvl="1" indent="-342900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RS </a:t>
            </a:r>
            <a:r>
              <a:rPr sz="3600">
                <a:solidFill>
                  <a:srgbClr val="FFFF00"/>
                </a:solidFill>
              </a:rPr>
              <a:t>Feva</a:t>
            </a:r>
            <a:r>
              <a:rPr sz="3600">
                <a:solidFill>
                  <a:srgbClr val="FFFF00"/>
                </a:solidFill>
              </a:rPr>
              <a:t> main halyard cleated at top of mast, if capsized rescue crew release halyard or cut it </a:t>
            </a:r>
          </a:p>
          <a:p xmlns:a="http://schemas.openxmlformats.org/drawingml/2006/main">
            <a:pPr marL="800100" lvl="1" indent="-342900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If dinghy capsized with Spinnaker up, rescue crew hold top of mast to prevent inversion whilst crew untangle Spinnaker and lines</a:t>
            </a:r>
          </a:p>
        </p:txBody>
      </p:sp>
    </p:spTree>
    <p:extLst>
      <p:ext uri="{BB962C8B-B14F-4D97-AF65-F5344CB8AC3E}">
        <p14:creationId xmlns:p14="http://schemas.microsoft.com/office/powerpoint/2010/main" val="1428695643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EA353CE1-C042-F6A4-5B86-21A39B357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035" y="616226"/>
            <a:ext cx="10147851" cy="101566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000">
                <a:solidFill>
                  <a:srgbClr val="FFFF00"/>
                </a:solidFill>
              </a:rPr>
              <a:t>Reminders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13C0844-916B-7B49-37B4-7269EC44A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166" y="1967946"/>
            <a:ext cx="11290852" cy="458587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marL="571500" indent="-571500">
              <a:buFont typeface="Arial"/>
              <a:buChar char="•"/>
            </a:pPr>
            <a:r>
              <a:rPr sz="4000">
                <a:solidFill>
                  <a:srgbClr val="FFFF00"/>
                </a:solidFill>
              </a:rPr>
              <a:t>Wear PFDs and gloves</a:t>
            </a:r>
          </a:p>
          <a:p xmlns:a="http://schemas.openxmlformats.org/drawingml/2006/main">
            <a:pPr marL="571500" indent="-571500">
              <a:buFont typeface="Arial"/>
              <a:buChar char="•"/>
            </a:pPr>
            <a:r>
              <a:rPr sz="4000">
                <a:solidFill>
                  <a:srgbClr val="FFFF00"/>
                </a:solidFill>
              </a:rPr>
              <a:t>Constant 360 lookout</a:t>
            </a:r>
          </a:p>
          <a:p xmlns:a="http://schemas.openxmlformats.org/drawingml/2006/main">
            <a:pPr marL="571500" indent="-571500">
              <a:buFont typeface="Arial"/>
              <a:buChar char="•"/>
            </a:pPr>
            <a:r>
              <a:rPr sz="4000">
                <a:solidFill>
                  <a:srgbClr val="FFFF00"/>
                </a:solidFill>
              </a:rPr>
              <a:t>Risk of swamping reversing into waves</a:t>
            </a:r>
          </a:p>
          <a:p xmlns:a="http://schemas.openxmlformats.org/drawingml/2006/main">
            <a:pPr marL="1028700" lvl="1" indent="-571500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Depends on RIB’s design</a:t>
            </a:r>
          </a:p>
          <a:p xmlns:a="http://schemas.openxmlformats.org/drawingml/2006/main">
            <a:pPr marL="1028700" lvl="1" indent="-571500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Trim engine up before reversing!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rPr sz="4000">
                <a:solidFill>
                  <a:srgbClr val="FFFF00"/>
                </a:solidFill>
              </a:rPr>
              <a:t>  Towing astern</a:t>
            </a:r>
          </a:p>
          <a:p xmlns:a="http://schemas.openxmlformats.org/drawingml/2006/main">
            <a:pPr marL="742950" lvl="1" indent="-285750">
              <a:buFont typeface="Arial"/>
              <a:buChar char="•"/>
            </a:pPr>
            <a:r>
              <a:rPr sz="3600">
                <a:solidFill>
                  <a:srgbClr val="FFFF00"/>
                </a:solidFill>
              </a:rPr>
              <a:t>Sails down, </a:t>
            </a:r>
            <a:r>
              <a:rPr sz="3600">
                <a:solidFill>
                  <a:srgbClr val="FFFF00"/>
                </a:solidFill>
              </a:rPr>
              <a:t>centreboard</a:t>
            </a:r>
            <a:r>
              <a:rPr sz="3600">
                <a:solidFill>
                  <a:srgbClr val="FFFF00"/>
                </a:solidFill>
              </a:rPr>
              <a:t> up, crew weight aft &amp; steering</a:t>
            </a:r>
          </a:p>
          <a:p xmlns:a="http://schemas.openxmlformats.org/drawingml/2006/main">
            <a:pPr marL="742950" lvl="1" indent="-285750">
              <a:buFont typeface="Arial"/>
              <a:buChar char="•"/>
            </a:pPr>
            <a:endParaRPr sz="24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196665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Pictur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c7c47cd3e742a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1"/>
            <a:ext cx="12192000" cy="6857999"/>
          </a:xfrm>
          <a:prstGeom xmlns:a="http://schemas.openxmlformats.org/drawingml/2006/main" prst="rect">
            <a:avLst/>
          </a:prstGeom>
        </p:spPr>
      </p:pic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3CEC76F4-2E9E-D073-F658-1A89F51CE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7313" y="4651513"/>
            <a:ext cx="6520070" cy="175432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 fontScale="89882"/>
          </a:bodyPr>
          <a:lstStyle xmlns:a="http://schemas.openxmlformats.org/drawingml/2006/main"/>
          <a:p xmlns:a="http://schemas.openxmlformats.org/drawingml/2006/main">
            <a:r>
              <a:rPr sz="3600" b="1">
                <a:solidFill>
                  <a:srgbClr val="FFFF00"/>
                </a:solidFill>
              </a:rPr>
              <a:t>Towing alongside for control and close quarters </a:t>
            </a:r>
            <a:r>
              <a:rPr sz="3600" b="1">
                <a:solidFill>
                  <a:srgbClr val="FFFF00"/>
                </a:solidFill>
              </a:rPr>
              <a:t>manoeuvring</a:t>
            </a:r>
            <a:r>
              <a:rPr sz="3600" b="1">
                <a:solidFill>
                  <a:srgbClr val="FFFF00"/>
                </a:solidFill>
              </a:rPr>
              <a:t> of heavy or partially filled boat</a:t>
            </a:r>
          </a:p>
        </p:txBody>
      </p:sp>
    </p:spTree>
    <p:extLst>
      <p:ext uri="{BB962C8B-B14F-4D97-AF65-F5344CB8AC3E}">
        <p14:creationId xmlns:p14="http://schemas.microsoft.com/office/powerpoint/2010/main" val="1755680406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ictur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3c3bcef21948c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805" y="0"/>
            <a:ext cx="1218839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52429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07CA1F1-3FD5-1A77-71DB-F428A937A96C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26720" y="268224"/>
            <a:ext cx="11350751" cy="1633728"/>
          </a:xfrm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br/>
            <a:br/>
            <a:br/>
            <a:br/>
            <a:br/>
            <a:br/>
            <a:br/>
            <a:br/>
            <a:br/>
            <a:br/>
            <a:r>
              <a:rPr sz="5400">
                <a:solidFill>
                  <a:srgbClr val="FFFF00"/>
                </a:solidFill>
                <a:latin typeface="+mn-lt"/>
                <a:ea typeface="+mn-lt"/>
                <a:cs typeface="+mn-lt"/>
              </a:rPr>
              <a:t>Engine failure … rescue RIB?</a:t>
            </a:r>
            <a:endParaRPr>
              <a:solidFill>
                <a:srgbClr val="FFFF00"/>
              </a:solidFill>
              <a:latin typeface="+mn-lt"/>
              <a:ea typeface="+mn-lt"/>
              <a:cs typeface="+mn-lt"/>
            </a:endParaRP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377F94C0-C9D4-FAB9-1078-F7001CAC03EC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705678" y="2703443"/>
            <a:ext cx="11071793" cy="3032193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>
            <a:pPr marL="571500" indent="-571500" algn="l">
              <a:buFont typeface="Arial"/>
              <a:buChar char="•"/>
            </a:pPr>
            <a:r>
              <a:rPr sz="400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Contaminated fuel</a:t>
            </a:r>
          </a:p>
          <a:p xmlns:a="http://schemas.openxmlformats.org/drawingml/2006/main">
            <a:pPr marL="571500" indent="-571500" algn="l">
              <a:buFont typeface="Arial"/>
              <a:buChar char="•"/>
            </a:pPr>
            <a:r>
              <a:rPr sz="400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Kill Cord or isolator switch overboard</a:t>
            </a:r>
          </a:p>
          <a:p xmlns:a="http://schemas.openxmlformats.org/drawingml/2006/main">
            <a:pPr marL="571500" indent="-571500" algn="l">
              <a:buFont typeface="Arial"/>
              <a:buChar char="•"/>
            </a:pPr>
            <a:r>
              <a:rPr sz="400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Lobster pot rope round prop</a:t>
            </a:r>
          </a:p>
        </p:txBody>
      </p:sp>
    </p:spTree>
    <p:extLst>
      <p:ext uri="{BB962C8B-B14F-4D97-AF65-F5344CB8AC3E}">
        <p14:creationId xmlns:p14="http://schemas.microsoft.com/office/powerpoint/2010/main" val="373778419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Pictur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b1619e5f814ba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-6350" y="9939"/>
            <a:ext cx="12191999" cy="6864907"/>
          </a:xfrm>
          <a:prstGeom xmlns:a="http://schemas.openxmlformats.org/drawingml/2006/main" prst="rect">
            <a:avLst/>
          </a:prstGeom>
        </p:spPr>
      </p:pic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0A0137D1-9DB0-0465-C10E-203D62DFE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5948" y="357809"/>
            <a:ext cx="9780103" cy="92333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5400" b="1" i="1">
                <a:solidFill>
                  <a:srgbClr val="FFFF00"/>
                </a:solidFill>
              </a:rPr>
              <a:t>“… when the wind erupts”</a:t>
            </a:r>
          </a:p>
        </p:txBody>
      </p:sp>
    </p:spTree>
    <p:extLst>
      <p:ext uri="{BB962C8B-B14F-4D97-AF65-F5344CB8AC3E}">
        <p14:creationId xmlns:p14="http://schemas.microsoft.com/office/powerpoint/2010/main" val="1730973309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377F94C0-C9D4-FAB9-1078-F7001CAC03EC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487017" y="1192696"/>
            <a:ext cx="11217966" cy="5317434"/>
          </a:xfrm>
        </p:spPr>
        <p:txBody>
          <a:bodyPr xmlns:a="http://schemas.openxmlformats.org/drawingml/2006/main">
            <a:normAutofit fontScale="74752"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endParaRPr sz="4000">
              <a:solidFill>
                <a:srgbClr val="FFFF00"/>
              </a:solidFill>
              <a:latin typeface="+mj-lt"/>
              <a:ea typeface="+mj-lt"/>
              <a:cs typeface="+mj-lt"/>
            </a:endParaRPr>
          </a:p>
          <a:p xmlns:a="http://schemas.openxmlformats.org/drawingml/2006/main">
            <a:pPr marL="571500" indent="-571500" algn="l">
              <a:buFont typeface="Arial"/>
              <a:buChar char="•"/>
            </a:pPr>
            <a:r>
              <a:rPr sz="4300" b="1">
                <a:solidFill>
                  <a:srgbClr val="FFFF00"/>
                </a:solidFill>
                <a:latin typeface="+mj-lt"/>
                <a:ea typeface="+mj-lt"/>
                <a:cs typeface="+mj-lt"/>
              </a:rPr>
              <a:t>Test or check: VHF operation, anchor ready, pump and buckets, </a:t>
            </a:r>
            <a:r>
              <a:rPr sz="4300" b="1">
                <a:solidFill>
                  <a:srgbClr val="FFFF00"/>
                </a:solidFill>
                <a:latin typeface="+mj-lt"/>
                <a:ea typeface="+mj-lt"/>
                <a:cs typeface="+mj-lt"/>
              </a:rPr>
              <a:t>MoB</a:t>
            </a:r>
            <a:r>
              <a:rPr sz="4300" b="1">
                <a:solidFill>
                  <a:srgbClr val="FFFF00"/>
                </a:solidFill>
                <a:latin typeface="+mj-lt"/>
                <a:ea typeface="+mj-lt"/>
                <a:cs typeface="+mj-lt"/>
              </a:rPr>
              <a:t> recovery method, first aid kit, knife, wire cutters, fire extinguisher, drinking water…</a:t>
            </a:r>
          </a:p>
          <a:p xmlns:a="http://schemas.openxmlformats.org/drawingml/2006/main">
            <a:pPr marL="571500" indent="-571500" algn="l">
              <a:buFont typeface="Arial"/>
              <a:buChar char="•"/>
            </a:pPr>
            <a:endParaRPr sz="4300">
              <a:solidFill>
                <a:srgbClr val="FFFF00"/>
              </a:solidFill>
              <a:latin typeface="+mj-lt"/>
              <a:ea typeface="+mj-lt"/>
              <a:cs typeface="+mj-lt"/>
            </a:endParaRPr>
          </a:p>
          <a:p xmlns:a="http://schemas.openxmlformats.org/drawingml/2006/main">
            <a:pPr marL="571500" indent="-571500" algn="l">
              <a:buFont typeface="Arial"/>
              <a:buChar char="•"/>
            </a:pPr>
            <a:r>
              <a:rPr sz="4300" b="1">
                <a:solidFill>
                  <a:srgbClr val="FFFF00"/>
                </a:solidFill>
                <a:latin typeface="+mj-lt"/>
                <a:ea typeface="+mj-lt"/>
                <a:cs typeface="+mj-lt"/>
              </a:rPr>
              <a:t>Arrangements for towing astern and alongside</a:t>
            </a:r>
          </a:p>
          <a:p xmlns:a="http://schemas.openxmlformats.org/drawingml/2006/main">
            <a:pPr marL="571500" indent="-571500" algn="l">
              <a:buFont typeface="Arial"/>
              <a:buChar char="•"/>
            </a:pPr>
            <a:endParaRPr sz="4300" b="1">
              <a:solidFill>
                <a:srgbClr val="FFFF00"/>
              </a:solidFill>
              <a:latin typeface="+mj-lt"/>
              <a:ea typeface="+mj-lt"/>
              <a:cs typeface="+mj-lt"/>
            </a:endParaRPr>
          </a:p>
          <a:p xmlns:a="http://schemas.openxmlformats.org/drawingml/2006/main">
            <a:pPr marL="571500" indent="-571500" algn="l">
              <a:buFont typeface="Arial"/>
              <a:buChar char="•"/>
            </a:pPr>
            <a:r>
              <a:rPr sz="4300" b="1">
                <a:solidFill>
                  <a:srgbClr val="FFFF00"/>
                </a:solidFill>
                <a:latin typeface="+mj-lt"/>
                <a:ea typeface="+mj-lt"/>
                <a:cs typeface="+mj-lt"/>
              </a:rPr>
              <a:t>Crew briefing and emergency procedures</a:t>
            </a:r>
          </a:p>
          <a:p xmlns:a="http://schemas.openxmlformats.org/drawingml/2006/main">
            <a:pPr algn="l">
              <a:buNone/>
            </a:pPr>
            <a:endParaRPr sz="4600">
              <a:solidFill>
                <a:srgbClr val="FFFF00"/>
              </a:solidFill>
              <a:latin typeface="+mj-lt"/>
              <a:ea typeface="+mj-lt"/>
              <a:cs typeface="+mj-lt"/>
            </a:endParaRPr>
          </a:p>
          <a:p xmlns:a="http://schemas.openxmlformats.org/drawingml/2006/main">
            <a:pPr marL="571500" indent="-571500" algn="l">
              <a:buFont typeface="Arial"/>
              <a:buChar char="•"/>
            </a:pPr>
            <a:endParaRPr sz="3600">
              <a:solidFill>
                <a:srgbClr val="FFFF00"/>
              </a:solidFill>
              <a:latin typeface="+mj-lt"/>
              <a:ea typeface="+mj-lt"/>
              <a:cs typeface="+mj-lt"/>
            </a:endParaRP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6162DD9-79F1-C5E7-04AD-B41F8AFD0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130" y="466203"/>
            <a:ext cx="11363740" cy="101566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000">
                <a:solidFill>
                  <a:srgbClr val="FFFF00"/>
                </a:solidFill>
              </a:rPr>
              <a:t>Pre-departure check list</a:t>
            </a:r>
            <a:endParaRPr sz="6000"/>
          </a:p>
        </p:txBody>
      </p:sp>
    </p:spTree>
    <p:extLst>
      <p:ext uri="{BB962C8B-B14F-4D97-AF65-F5344CB8AC3E}">
        <p14:creationId xmlns:p14="http://schemas.microsoft.com/office/powerpoint/2010/main" val="234093467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D6AA60F4-24BE-79F5-DDD4-5F933D3CBD5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96348" y="566529"/>
            <a:ext cx="11231217" cy="6480313"/>
          </a:xfrm>
        </p:spPr>
        <p:txBody>
          <a:bodyPr xmlns:a="http://schemas.openxmlformats.org/drawingml/2006/main">
            <a:normAutofit fontScale="78947"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000">
                <a:solidFill>
                  <a:srgbClr val="FFFF00"/>
                </a:solidFill>
              </a:rPr>
              <a:t> RYA Youth Nationals, April 2025</a:t>
            </a:r>
          </a:p>
          <a:p xmlns:a="http://schemas.openxmlformats.org/drawingml/2006/main">
            <a:pPr algn="ctr">
              <a:buNone/>
            </a:pPr>
            <a:endParaRPr sz="1300">
              <a:solidFill>
                <a:srgbClr val="FFFF00"/>
              </a:solidFill>
            </a:endParaRPr>
          </a:p>
          <a:p xmlns:a="http://schemas.openxmlformats.org/drawingml/2006/main">
            <a:r>
              <a:rPr sz="3600" i="1">
                <a:solidFill>
                  <a:srgbClr val="FFFF00"/>
                </a:solidFill>
              </a:rPr>
              <a:t>“A sudden and rapid weather change resulted in high winds</a:t>
            </a:r>
          </a:p>
          <a:p xmlns:a="http://schemas.openxmlformats.org/drawingml/2006/main">
            <a:endParaRPr sz="2000" i="1">
              <a:solidFill>
                <a:srgbClr val="FFFF00"/>
              </a:solidFill>
            </a:endParaRPr>
          </a:p>
          <a:p xmlns:a="http://schemas.openxmlformats.org/drawingml/2006/main">
            <a:r>
              <a:rPr sz="3600" i="1">
                <a:solidFill>
                  <a:srgbClr val="FFFF00"/>
                </a:solidFill>
              </a:rPr>
              <a:t>Event’s designated rescue boats became overwhelmed by the number of young sailors requiring assistance</a:t>
            </a:r>
          </a:p>
          <a:p xmlns:a="http://schemas.openxmlformats.org/drawingml/2006/main">
            <a:endParaRPr sz="2000" i="1">
              <a:solidFill>
                <a:srgbClr val="FFFF00"/>
              </a:solidFill>
            </a:endParaRPr>
          </a:p>
          <a:p xmlns:a="http://schemas.openxmlformats.org/drawingml/2006/main">
            <a:r>
              <a:rPr sz="3600" i="1">
                <a:solidFill>
                  <a:srgbClr val="FFFF00"/>
                </a:solidFill>
              </a:rPr>
              <a:t>Initial reports indicated 15 people were unaccounted for</a:t>
            </a:r>
          </a:p>
          <a:p xmlns:a="http://schemas.openxmlformats.org/drawingml/2006/main">
            <a:endParaRPr sz="3600" i="1">
              <a:solidFill>
                <a:srgbClr val="FFFF00"/>
              </a:solidFill>
            </a:endParaRPr>
          </a:p>
          <a:p xmlns:a="http://schemas.openxmlformats.org/drawingml/2006/main">
            <a:r>
              <a:rPr sz="3600" i="1">
                <a:solidFill>
                  <a:srgbClr val="FFFF00"/>
                </a:solidFill>
              </a:rPr>
              <a:t>One adult safety crew sustained a head injury”</a:t>
            </a:r>
          </a:p>
          <a:p xmlns:a="http://schemas.openxmlformats.org/drawingml/2006/main">
            <a:pPr algn="ctr">
              <a:buNone/>
            </a:pPr>
            <a:endParaRPr sz="4000">
              <a:solidFill>
                <a:srgbClr val="FFFF00"/>
              </a:solidFill>
            </a:endParaRPr>
          </a:p>
          <a:p xmlns:a="http://schemas.openxmlformats.org/drawingml/2006/main">
            <a:pPr algn="ctr">
              <a:buNone/>
            </a:pPr>
            <a:endParaRPr sz="4000">
              <a:solidFill>
                <a:srgbClr val="FFFF00"/>
              </a:solidFill>
            </a:endParaRPr>
          </a:p>
          <a:p xmlns:a="http://schemas.openxmlformats.org/drawingml/2006/main">
            <a:pPr marL="571500" indent="-571500">
              <a:buFont typeface="Arial"/>
              <a:buChar char="•"/>
            </a:pPr>
            <a:endParaRPr sz="52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57502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DF2E9CC1-A2B8-0CF2-E1AD-4AEACF031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366" y="2665444"/>
            <a:ext cx="10856844" cy="323165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800" b="1">
                <a:solidFill>
                  <a:srgbClr val="FFFF00"/>
                </a:solidFill>
              </a:rPr>
              <a:t> </a:t>
            </a:r>
          </a:p>
          <a:p xmlns:a="http://schemas.openxmlformats.org/drawingml/2006/main">
            <a:pPr marL="685800" indent="-685800">
              <a:buFont typeface="Arial"/>
              <a:buChar char="•"/>
            </a:pPr>
            <a:r>
              <a:rPr sz="4400">
                <a:solidFill>
                  <a:srgbClr val="FFFF00"/>
                </a:solidFill>
              </a:rPr>
              <a:t>Repeated capsizing</a:t>
            </a:r>
          </a:p>
          <a:p xmlns:a="http://schemas.openxmlformats.org/drawingml/2006/main">
            <a:pPr marL="685800" indent="-685800">
              <a:buFont typeface="Arial"/>
              <a:buChar char="•"/>
            </a:pPr>
            <a:r>
              <a:rPr sz="4400">
                <a:solidFill>
                  <a:srgbClr val="FFFF00"/>
                </a:solidFill>
              </a:rPr>
              <a:t>Inversion &amp; entrapment</a:t>
            </a:r>
          </a:p>
          <a:p xmlns:a="http://schemas.openxmlformats.org/drawingml/2006/main">
            <a:pPr marL="685800" indent="-685800">
              <a:buFont typeface="Arial"/>
              <a:buChar char="•"/>
            </a:pPr>
            <a:r>
              <a:rPr sz="4400">
                <a:solidFill>
                  <a:srgbClr val="FFFF00"/>
                </a:solidFill>
              </a:rPr>
              <a:t>Injury</a:t>
            </a:r>
          </a:p>
          <a:p xmlns:a="http://schemas.openxmlformats.org/drawingml/2006/main">
            <a:pPr marL="685800" indent="-685800">
              <a:buFont typeface="Arial"/>
              <a:buChar char="•"/>
            </a:pPr>
            <a:r>
              <a:rPr sz="4400">
                <a:solidFill>
                  <a:srgbClr val="FFFF00"/>
                </a:solidFill>
              </a:rPr>
              <a:t>RIB handling error, potential propellor strike 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50397389-1B04-CF98-E6FD-D984F42F8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539" y="487017"/>
            <a:ext cx="11718235" cy="19389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000">
                <a:solidFill>
                  <a:srgbClr val="FFFF00"/>
                </a:solidFill>
              </a:rPr>
              <a:t>In </a:t>
            </a:r>
            <a:r>
              <a:rPr sz="6000">
                <a:solidFill>
                  <a:srgbClr val="FFFF00"/>
                </a:solidFill>
              </a:rPr>
              <a:t>Trearddur</a:t>
            </a:r>
            <a:r>
              <a:rPr sz="6000">
                <a:solidFill>
                  <a:srgbClr val="FFFF00"/>
                </a:solidFill>
              </a:rPr>
              <a:t> Bay </a:t>
            </a:r>
          </a:p>
          <a:p xmlns:a="http://schemas.openxmlformats.org/drawingml/2006/main">
            <a:pPr algn="ctr">
              <a:buNone/>
            </a:pPr>
            <a:r>
              <a:rPr sz="6000">
                <a:solidFill>
                  <a:srgbClr val="FFFF00"/>
                </a:solidFill>
              </a:rPr>
              <a:t>Sea state is primary cause</a:t>
            </a:r>
          </a:p>
        </p:txBody>
      </p:sp>
    </p:spTree>
    <p:extLst>
      <p:ext uri="{BB962C8B-B14F-4D97-AF65-F5344CB8AC3E}">
        <p14:creationId xmlns:p14="http://schemas.microsoft.com/office/powerpoint/2010/main" val="9598142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8629AA6F-341D-43A9-3E7A-687A56CF2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897" y="566678"/>
            <a:ext cx="11519452" cy="5355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000" b="1">
                <a:solidFill>
                  <a:srgbClr val="FFFF00"/>
                </a:solidFill>
                <a:latin typeface="+mj-lt"/>
                <a:ea typeface="+mj-lt"/>
                <a:cs typeface="+mj-lt"/>
              </a:rPr>
              <a:t>L</a:t>
            </a:r>
            <a:r>
              <a:rPr sz="6000" b="1">
                <a:solidFill>
                  <a:srgbClr val="FFFF00"/>
                </a:solidFill>
                <a:latin typeface="+mj-lt"/>
                <a:ea typeface="+mj-lt"/>
                <a:cs typeface="+mj-lt"/>
              </a:rPr>
              <a:t>ook at primary risks</a:t>
            </a:r>
          </a:p>
          <a:p xmlns:a="http://schemas.openxmlformats.org/drawingml/2006/main">
            <a:pPr algn="ctr">
              <a:buNone/>
            </a:pPr>
            <a:endParaRPr sz="4400" i="1">
              <a:solidFill>
                <a:srgbClr val="FFFF00"/>
              </a:solidFill>
              <a:latin typeface="+mj-lt"/>
              <a:ea typeface="+mj-lt"/>
              <a:cs typeface="+mj-lt"/>
            </a:endParaRPr>
          </a:p>
          <a:p xmlns:a="http://schemas.openxmlformats.org/drawingml/2006/main">
            <a:pPr algn="ctr">
              <a:buNone/>
            </a:pPr>
            <a:endParaRPr sz="1000" i="1">
              <a:solidFill>
                <a:srgbClr val="FFFF00"/>
              </a:solidFill>
              <a:latin typeface="+mj-lt"/>
              <a:ea typeface="+mj-lt"/>
              <a:cs typeface="+mj-lt"/>
            </a:endParaRPr>
          </a:p>
          <a:p xmlns:a="http://schemas.openxmlformats.org/drawingml/2006/main">
            <a:pPr marL="914400" indent="-914400">
              <a:buFont typeface="+mj-lt"/>
              <a:buAutoNum type="arabicPeriod"/>
            </a:pPr>
            <a:r>
              <a:rPr sz="4000">
                <a:solidFill>
                  <a:srgbClr val="FFFF00"/>
                </a:solidFill>
              </a:rPr>
              <a:t>Propellor Strike</a:t>
            </a:r>
          </a:p>
          <a:p xmlns:a="http://schemas.openxmlformats.org/drawingml/2006/main">
            <a:pPr marL="914400" indent="-914400">
              <a:buFont typeface="+mj-lt"/>
              <a:buAutoNum type="arabicPeriod"/>
            </a:pPr>
            <a:endParaRPr sz="1400">
              <a:solidFill>
                <a:srgbClr val="FFFF00"/>
              </a:solidFill>
            </a:endParaRPr>
          </a:p>
          <a:p xmlns:a="http://schemas.openxmlformats.org/drawingml/2006/main">
            <a:pPr marL="914400" indent="-914400">
              <a:buFont typeface="+mj-lt"/>
              <a:buAutoNum type="arabicPeriod"/>
            </a:pPr>
            <a:r>
              <a:rPr sz="4000">
                <a:solidFill>
                  <a:srgbClr val="FFFF00"/>
                </a:solidFill>
              </a:rPr>
              <a:t>M</a:t>
            </a:r>
            <a:r>
              <a:rPr sz="4000">
                <a:solidFill>
                  <a:srgbClr val="FFFF00"/>
                </a:solidFill>
              </a:rPr>
              <a:t>edical Emergency</a:t>
            </a:r>
          </a:p>
          <a:p xmlns:a="http://schemas.openxmlformats.org/drawingml/2006/main">
            <a:pPr marL="914400" indent="-914400">
              <a:buFont typeface="+mj-lt"/>
              <a:buAutoNum type="arabicPeriod"/>
            </a:pPr>
            <a:endParaRPr sz="1400">
              <a:solidFill>
                <a:srgbClr val="FFFF00"/>
              </a:solidFill>
            </a:endParaRPr>
          </a:p>
          <a:p xmlns:a="http://schemas.openxmlformats.org/drawingml/2006/main">
            <a:pPr marL="914400" indent="-914400">
              <a:buFont typeface="+mj-lt"/>
              <a:buAutoNum type="arabicPeriod"/>
            </a:pPr>
            <a:r>
              <a:rPr sz="4000">
                <a:solidFill>
                  <a:srgbClr val="FFFF00"/>
                </a:solidFill>
              </a:rPr>
              <a:t>Entrapment … unaccounted for …</a:t>
            </a:r>
            <a:r>
              <a:rPr sz="4000" i="1">
                <a:solidFill>
                  <a:srgbClr val="FFFF00"/>
                </a:solidFill>
              </a:rPr>
              <a:t> </a:t>
            </a:r>
          </a:p>
          <a:p xmlns:a="http://schemas.openxmlformats.org/drawingml/2006/main">
            <a:pPr marL="914400" indent="-914400">
              <a:buFont typeface="+mj-lt"/>
              <a:buAutoNum type="arabicPeriod"/>
            </a:pPr>
            <a:endParaRPr sz="4000" i="1">
              <a:solidFill>
                <a:srgbClr val="FFFF00"/>
              </a:solidFill>
            </a:endParaRPr>
          </a:p>
          <a:p xmlns:a="http://schemas.openxmlformats.org/drawingml/2006/main">
            <a:r>
              <a:rPr sz="3600">
                <a:solidFill>
                  <a:srgbClr val="FFFF00"/>
                </a:solidFill>
              </a:rPr>
              <a:t>And</a:t>
            </a:r>
            <a:r>
              <a:rPr sz="3600" i="1">
                <a:solidFill>
                  <a:srgbClr val="FFFF00"/>
                </a:solidFill>
              </a:rPr>
              <a:t> … “how to react in tricky conditions” </a:t>
            </a:r>
            <a:r>
              <a:rPr sz="3600">
                <a:solidFill>
                  <a:srgbClr val="FFFF00"/>
                </a:solidFill>
              </a:rPr>
              <a:t>… and practical </a:t>
            </a:r>
            <a:r>
              <a:rPr sz="4000" b="1">
                <a:solidFill>
                  <a:srgbClr val="FFFF00"/>
                </a:solidFill>
                <a:latin typeface="+mj-lt"/>
                <a:ea typeface="+mj-lt"/>
                <a:cs typeface="+mj-lt"/>
              </a:rPr>
              <a:t>tips</a:t>
            </a:r>
            <a:endParaRPr sz="36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6342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07CA1F1-3FD5-1A77-71DB-F428A937A96C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1127442" y="288237"/>
            <a:ext cx="9937115" cy="1451112"/>
          </a:xfrm>
        </p:spPr>
        <p:txBody>
          <a:bodyPr xmlns:a="http://schemas.openxmlformats.org/drawingml/2006/main">
            <a:normAutofit fontScale="90000"/>
          </a:bodyPr>
          <a:lstStyle xmlns:a="http://schemas.openxmlformats.org/drawingml/2006/main"/>
          <a:p xmlns:a="http://schemas.openxmlformats.org/drawingml/2006/main">
            <a:r>
              <a:rPr sz="5400">
                <a:solidFill>
                  <a:srgbClr val="FFFF00"/>
                </a:solidFill>
              </a:rPr>
              <a:t> </a:t>
            </a:r>
            <a:br/>
            <a:r>
              <a:rPr sz="6700">
                <a:solidFill>
                  <a:srgbClr val="FFFF00"/>
                </a:solidFill>
                <a:latin typeface="+mn-lt"/>
                <a:ea typeface="+mn-lt"/>
                <a:cs typeface="+mn-lt"/>
              </a:rPr>
              <a:t>1. Propellor Strike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377F94C0-C9D4-FAB9-1078-F7001CAC03EC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974034" y="3051313"/>
            <a:ext cx="10829345" cy="3403916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>
            <a:pPr marL="571500" indent="-571500" algn="l">
              <a:buFont typeface="Arial"/>
              <a:buChar char="•"/>
            </a:pPr>
            <a:r>
              <a:rPr sz="4000">
                <a:solidFill>
                  <a:srgbClr val="FFFF00"/>
                </a:solidFill>
              </a:rPr>
              <a:t>Near miss – RIB drove over capsized dinghy</a:t>
            </a:r>
          </a:p>
          <a:p xmlns:a="http://schemas.openxmlformats.org/drawingml/2006/main">
            <a:pPr algn="l">
              <a:buNone/>
            </a:pPr>
            <a:endParaRPr sz="2800">
              <a:solidFill>
                <a:srgbClr val="FFFF00"/>
              </a:solidFill>
            </a:endParaRPr>
          </a:p>
          <a:p xmlns:a="http://schemas.openxmlformats.org/drawingml/2006/main">
            <a:pPr marL="571500" indent="-571500" algn="l">
              <a:buFont typeface="Arial"/>
              <a:buChar char="•"/>
            </a:pPr>
            <a:r>
              <a:rPr sz="4000" b="1" i="1">
                <a:solidFill>
                  <a:srgbClr val="FFFF00"/>
                </a:solidFill>
              </a:rPr>
              <a:t>Probability low, consequences catastrophic</a:t>
            </a:r>
          </a:p>
          <a:p xmlns:a="http://schemas.openxmlformats.org/drawingml/2006/main">
            <a:pPr lvl="1" algn="l">
              <a:buNone/>
            </a:pPr>
            <a:endParaRPr sz="3600" b="1">
              <a:solidFill>
                <a:srgbClr val="FF0000"/>
              </a:solidFill>
            </a:endParaRPr>
          </a:p>
          <a:p xmlns:a="http://schemas.openxmlformats.org/drawingml/2006/main">
            <a:pPr lvl="1" algn="l">
              <a:buNone/>
            </a:pPr>
            <a:endParaRPr sz="3200">
              <a:solidFill>
                <a:srgbClr val="FFFF00"/>
              </a:solidFill>
              <a:latin typeface="+mj-lt"/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983517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07CA1F1-3FD5-1A77-71DB-F428A937A96C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1154955" y="596348"/>
            <a:ext cx="9917236" cy="1083365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FF00"/>
                </a:solidFill>
                <a:latin typeface="+mn-lt"/>
                <a:ea typeface="+mn-lt"/>
                <a:cs typeface="+mn-lt"/>
              </a:rPr>
              <a:t>RIB - safe handling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377F94C0-C9D4-FAB9-1078-F7001CAC03EC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357808" y="1679713"/>
            <a:ext cx="11834192" cy="4581939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endParaRPr sz="4000" b="1" i="1">
              <a:solidFill>
                <a:srgbClr val="FFFF00"/>
              </a:solidFill>
              <a:latin typeface="+mj-lt"/>
              <a:ea typeface="+mj-lt"/>
              <a:cs typeface="+mj-lt"/>
            </a:endParaRPr>
          </a:p>
          <a:p xmlns:a="http://schemas.openxmlformats.org/drawingml/2006/main">
            <a:pPr marL="571500" indent="-571500" algn="l">
              <a:buFont typeface="Arial"/>
              <a:buChar char="•"/>
            </a:pPr>
            <a:r>
              <a:rPr sz="4000" i="1">
                <a:solidFill>
                  <a:srgbClr val="FFFF00"/>
                </a:solidFill>
              </a:rPr>
              <a:t>“One hand steer, one hand gear”</a:t>
            </a:r>
          </a:p>
          <a:p xmlns:a="http://schemas.openxmlformats.org/drawingml/2006/main">
            <a:pPr marL="571500" indent="-571500" algn="l">
              <a:buFont typeface="Arial"/>
              <a:buChar char="•"/>
            </a:pPr>
            <a:r>
              <a:rPr sz="4000">
                <a:solidFill>
                  <a:srgbClr val="FFFF00"/>
                </a:solidFill>
              </a:rPr>
              <a:t>Manoeuvre</a:t>
            </a:r>
            <a:r>
              <a:rPr sz="4000">
                <a:solidFill>
                  <a:srgbClr val="FFFF00"/>
                </a:solidFill>
              </a:rPr>
              <a:t>: </a:t>
            </a:r>
            <a:r>
              <a:rPr sz="4000" i="1">
                <a:solidFill>
                  <a:srgbClr val="FFFF00"/>
                </a:solidFill>
              </a:rPr>
              <a:t>“Brain – steer – gear - throttle”</a:t>
            </a:r>
          </a:p>
          <a:p xmlns:a="http://schemas.openxmlformats.org/drawingml/2006/main">
            <a:pPr marL="571500" indent="-571500" algn="l">
              <a:buFont typeface="Arial"/>
              <a:buChar char="•"/>
            </a:pPr>
            <a:r>
              <a:rPr sz="4000">
                <a:solidFill>
                  <a:srgbClr val="FFFF00"/>
                </a:solidFill>
              </a:rPr>
              <a:t>Close quarters: </a:t>
            </a:r>
            <a:r>
              <a:rPr sz="4000" i="1">
                <a:solidFill>
                  <a:srgbClr val="FFFF00"/>
                </a:solidFill>
              </a:rPr>
              <a:t>“Steer – gear – neutral – steer – gear”</a:t>
            </a:r>
          </a:p>
          <a:p xmlns:a="http://schemas.openxmlformats.org/drawingml/2006/main">
            <a:pPr marL="571500" indent="-571500" algn="l">
              <a:buFont typeface="Arial"/>
              <a:buChar char="•"/>
            </a:pPr>
            <a:endParaRPr sz="4000" i="1">
              <a:solidFill>
                <a:srgbClr val="FFFF00"/>
              </a:solidFill>
            </a:endParaRPr>
          </a:p>
          <a:p xmlns:a="http://schemas.openxmlformats.org/drawingml/2006/main">
            <a:pPr marL="571500" indent="-571500" algn="l">
              <a:buFont typeface="Arial"/>
              <a:buChar char="•"/>
            </a:pPr>
            <a:r>
              <a:rPr sz="4000">
                <a:solidFill>
                  <a:srgbClr val="FFFF00"/>
                </a:solidFill>
              </a:rPr>
              <a:t>Turn off engine when recovering people from water</a:t>
            </a:r>
          </a:p>
          <a:p xmlns:a="http://schemas.openxmlformats.org/drawingml/2006/main">
            <a:pPr algn="l">
              <a:buNone/>
            </a:pPr>
            <a:endParaRPr sz="3600">
              <a:solidFill>
                <a:srgbClr val="FFFF00"/>
              </a:solidFill>
              <a:latin typeface="+mj-lt"/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093651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0206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00889960-408F-E328-B801-2328EC47840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1850" y="646043"/>
            <a:ext cx="10515600" cy="5943600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000">
                <a:solidFill>
                  <a:srgbClr val="FFFF00"/>
                </a:solidFill>
              </a:rPr>
              <a:t> 2. Medical Emergency</a:t>
            </a:r>
          </a:p>
          <a:p xmlns:a="http://schemas.openxmlformats.org/drawingml/2006/main">
            <a:pPr algn="ctr">
              <a:buNone/>
            </a:pPr>
            <a:endParaRPr sz="2800">
              <a:solidFill>
                <a:srgbClr val="FFFF00"/>
              </a:solidFill>
            </a:endParaRPr>
          </a:p>
          <a:p xmlns:a="http://schemas.openxmlformats.org/drawingml/2006/main">
            <a:pPr marL="571500" indent="-571500">
              <a:buFont typeface="Arial"/>
              <a:buChar char="•"/>
            </a:pPr>
            <a:r>
              <a:rPr sz="4000">
                <a:solidFill>
                  <a:schemeClr val="bg1"/>
                </a:solidFill>
              </a:rPr>
              <a:t>Beaumaris RC, Longboat rower became ill</a:t>
            </a:r>
          </a:p>
          <a:p xmlns:a="http://schemas.openxmlformats.org/drawingml/2006/main">
            <a:pPr marL="571500" indent="-571500">
              <a:buFont typeface="Arial"/>
              <a:buChar char="•"/>
            </a:pPr>
            <a:r>
              <a:rPr sz="4000" b="1" i="1">
                <a:solidFill>
                  <a:schemeClr val="bg1"/>
                </a:solidFill>
              </a:rPr>
              <a:t>Coxed to nearest Safe Haven</a:t>
            </a:r>
          </a:p>
          <a:p xmlns:a="http://schemas.openxmlformats.org/drawingml/2006/main">
            <a:pPr marL="571500" indent="-571500">
              <a:buFont typeface="Arial"/>
              <a:buChar char="•"/>
            </a:pPr>
            <a:r>
              <a:rPr sz="4000">
                <a:solidFill>
                  <a:schemeClr val="bg1"/>
                </a:solidFill>
              </a:rPr>
              <a:t>Location VHF Blackspot = mobile phone 999</a:t>
            </a:r>
          </a:p>
          <a:p xmlns:a="http://schemas.openxmlformats.org/drawingml/2006/main">
            <a:pPr marL="571500" indent="-571500">
              <a:buFont typeface="Arial"/>
              <a:buChar char="•"/>
            </a:pPr>
            <a:r>
              <a:rPr sz="4000">
                <a:solidFill>
                  <a:schemeClr val="bg1"/>
                </a:solidFill>
              </a:rPr>
              <a:t>Doctor &amp; Ambulance … heart attack</a:t>
            </a:r>
          </a:p>
          <a:p xmlns:a="http://schemas.openxmlformats.org/drawingml/2006/main">
            <a:pPr marL="571500" indent="-571500">
              <a:buFont typeface="Arial"/>
              <a:buChar char="•"/>
            </a:pPr>
            <a:endParaRPr sz="4000">
              <a:solidFill>
                <a:schemeClr val="bg1"/>
              </a:solidFill>
            </a:endParaRPr>
          </a:p>
          <a:p xmlns:a="http://schemas.openxmlformats.org/drawingml/2006/main">
            <a:pPr marL="571500" indent="-571500">
              <a:buFont typeface="Arial"/>
              <a:buChar char="•"/>
            </a:pPr>
            <a:r>
              <a:rPr sz="4000">
                <a:solidFill>
                  <a:schemeClr val="bg1"/>
                </a:solidFill>
              </a:rPr>
              <a:t>Comms with “Flagstaff” … problem</a:t>
            </a:r>
          </a:p>
          <a:p xmlns:a="http://schemas.openxmlformats.org/drawingml/2006/main">
            <a:pPr marL="571500" indent="-571500">
              <a:buFont typeface="Arial"/>
              <a:buChar char="•"/>
            </a:pPr>
            <a:endParaRPr sz="52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267214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2026-08-23T15:02:41.6760000Z</dcterms:created>
  <dcterms:modified xsi:type="dcterms:W3CDTF">2026-08-23T15:02:41.6760000Z</dcterms:modified>
</coreProperties>
</file>